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5.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6.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7.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 id="2147483674" r:id="rId5"/>
    <p:sldMasterId id="2147483686" r:id="rId6"/>
    <p:sldMasterId id="2147483700" r:id="rId7"/>
    <p:sldMasterId id="2147483712" r:id="rId8"/>
    <p:sldMasterId id="2147483724" r:id="rId9"/>
    <p:sldMasterId id="2147483736" r:id="rId10"/>
    <p:sldMasterId id="2147483750" r:id="rId11"/>
  </p:sldMasterIdLst>
  <p:notesMasterIdLst>
    <p:notesMasterId r:id="rId53"/>
  </p:notesMasterIdLst>
  <p:sldIdLst>
    <p:sldId id="256" r:id="rId12"/>
    <p:sldId id="257" r:id="rId13"/>
    <p:sldId id="369" r:id="rId14"/>
    <p:sldId id="258" r:id="rId15"/>
    <p:sldId id="260" r:id="rId16"/>
    <p:sldId id="259" r:id="rId17"/>
    <p:sldId id="261" r:id="rId18"/>
    <p:sldId id="288" r:id="rId19"/>
    <p:sldId id="289" r:id="rId20"/>
    <p:sldId id="372" r:id="rId21"/>
    <p:sldId id="371" r:id="rId22"/>
    <p:sldId id="370" r:id="rId23"/>
    <p:sldId id="290" r:id="rId24"/>
    <p:sldId id="291" r:id="rId25"/>
    <p:sldId id="293" r:id="rId26"/>
    <p:sldId id="373" r:id="rId27"/>
    <p:sldId id="294" r:id="rId28"/>
    <p:sldId id="292" r:id="rId29"/>
    <p:sldId id="266" r:id="rId30"/>
    <p:sldId id="284" r:id="rId31"/>
    <p:sldId id="280" r:id="rId32"/>
    <p:sldId id="281" r:id="rId33"/>
    <p:sldId id="282" r:id="rId34"/>
    <p:sldId id="287" r:id="rId35"/>
    <p:sldId id="262" r:id="rId36"/>
    <p:sldId id="275" r:id="rId37"/>
    <p:sldId id="276" r:id="rId38"/>
    <p:sldId id="278" r:id="rId39"/>
    <p:sldId id="277" r:id="rId40"/>
    <p:sldId id="267" r:id="rId41"/>
    <p:sldId id="268" r:id="rId42"/>
    <p:sldId id="269" r:id="rId43"/>
    <p:sldId id="270" r:id="rId44"/>
    <p:sldId id="271" r:id="rId45"/>
    <p:sldId id="264" r:id="rId46"/>
    <p:sldId id="265" r:id="rId47"/>
    <p:sldId id="272" r:id="rId48"/>
    <p:sldId id="273" r:id="rId49"/>
    <p:sldId id="274" r:id="rId50"/>
    <p:sldId id="367" r:id="rId51"/>
    <p:sldId id="366"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248"/>
    <p:restoredTop sz="87481"/>
  </p:normalViewPr>
  <p:slideViewPr>
    <p:cSldViewPr snapToGrid="0">
      <p:cViewPr varScale="1">
        <p:scale>
          <a:sx n="56" d="100"/>
          <a:sy n="56" d="100"/>
        </p:scale>
        <p:origin x="184" y="10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slide" Target="slides/slide31.xml"/><Relationship Id="rId47" Type="http://schemas.openxmlformats.org/officeDocument/2006/relationships/slide" Target="slides/slide36.xml"/><Relationship Id="rId50" Type="http://schemas.openxmlformats.org/officeDocument/2006/relationships/slide" Target="slides/slide39.xml"/><Relationship Id="rId55" Type="http://schemas.openxmlformats.org/officeDocument/2006/relationships/viewProps" Target="view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9" Type="http://schemas.openxmlformats.org/officeDocument/2006/relationships/slide" Target="slides/slide18.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slide" Target="slides/slide29.xml"/><Relationship Id="rId45" Type="http://schemas.openxmlformats.org/officeDocument/2006/relationships/slide" Target="slides/slide34.xml"/><Relationship Id="rId53" Type="http://schemas.openxmlformats.org/officeDocument/2006/relationships/notesMaster" Target="notesMasters/notesMaster1.xml"/><Relationship Id="rId5" Type="http://schemas.openxmlformats.org/officeDocument/2006/relationships/slideMaster" Target="slideMasters/slideMaster2.xml"/><Relationship Id="rId19" Type="http://schemas.openxmlformats.org/officeDocument/2006/relationships/slide" Target="slides/slide8.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slide" Target="slides/slide32.xml"/><Relationship Id="rId48" Type="http://schemas.openxmlformats.org/officeDocument/2006/relationships/slide" Target="slides/slide37.xml"/><Relationship Id="rId56" Type="http://schemas.openxmlformats.org/officeDocument/2006/relationships/theme" Target="theme/theme1.xml"/><Relationship Id="rId8" Type="http://schemas.openxmlformats.org/officeDocument/2006/relationships/slideMaster" Target="slideMasters/slideMaster5.xml"/><Relationship Id="rId51" Type="http://schemas.openxmlformats.org/officeDocument/2006/relationships/slide" Target="slides/slide40.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slide" Target="slides/slide35.xml"/><Relationship Id="rId20" Type="http://schemas.openxmlformats.org/officeDocument/2006/relationships/slide" Target="slides/slide9.xml"/><Relationship Id="rId41" Type="http://schemas.openxmlformats.org/officeDocument/2006/relationships/slide" Target="slides/slide30.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49" Type="http://schemas.openxmlformats.org/officeDocument/2006/relationships/slide" Target="slides/slide38.xml"/><Relationship Id="rId57" Type="http://schemas.openxmlformats.org/officeDocument/2006/relationships/tableStyles" Target="tableStyles.xml"/><Relationship Id="rId10" Type="http://schemas.openxmlformats.org/officeDocument/2006/relationships/slideMaster" Target="slideMasters/slideMaster7.xml"/><Relationship Id="rId31" Type="http://schemas.openxmlformats.org/officeDocument/2006/relationships/slide" Target="slides/slide20.xml"/><Relationship Id="rId44" Type="http://schemas.openxmlformats.org/officeDocument/2006/relationships/slide" Target="slides/slide33.xml"/><Relationship Id="rId52" Type="http://schemas.openxmlformats.org/officeDocument/2006/relationships/slide" Target="slides/slide4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F9C8C7-F07E-C744-8C6F-9B7194EF2F98}"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D20459F7-8EDB-1546-8AD9-1511FA559B18}">
      <dgm:prSet phldrT="[Text]" phldr="1" custT="1"/>
      <dgm:spPr>
        <a:solidFill>
          <a:schemeClr val="bg2"/>
        </a:solidFill>
        <a:ln>
          <a:solidFill>
            <a:srgbClr val="467A78"/>
          </a:solidFill>
        </a:ln>
      </dgm:spPr>
      <dgm:t>
        <a:bodyPr/>
        <a:lstStyle/>
        <a:p>
          <a:endParaRPr lang="en-GB" sz="3200" b="1" i="0">
            <a:solidFill>
              <a:srgbClr val="467A78"/>
            </a:solidFill>
            <a:latin typeface="Source Sans Pro" panose="020B0503030403020204" pitchFamily="34" charset="0"/>
            <a:ea typeface="Source Sans Pro" panose="020B0503030403020204" pitchFamily="34" charset="0"/>
          </a:endParaRPr>
        </a:p>
      </dgm:t>
    </dgm:pt>
    <dgm:pt modelId="{6AD4DE15-39B7-694A-9785-3984DED4E9B3}" type="parTrans" cxnId="{EA2CBD90-54C1-804F-AFF8-12FBBBC58B8B}">
      <dgm:prSet/>
      <dgm:spPr/>
      <dgm:t>
        <a:bodyPr/>
        <a:lstStyle/>
        <a:p>
          <a:endParaRPr lang="en-GB"/>
        </a:p>
      </dgm:t>
    </dgm:pt>
    <dgm:pt modelId="{22D27151-A620-6740-9532-EFD9BE942B3B}" type="sibTrans" cxnId="{EA2CBD90-54C1-804F-AFF8-12FBBBC58B8B}">
      <dgm:prSet/>
      <dgm:spPr>
        <a:ln>
          <a:solidFill>
            <a:srgbClr val="467A78"/>
          </a:solidFill>
        </a:ln>
      </dgm:spPr>
      <dgm:t>
        <a:bodyPr/>
        <a:lstStyle/>
        <a:p>
          <a:endParaRPr lang="en-GB"/>
        </a:p>
      </dgm:t>
    </dgm:pt>
    <dgm:pt modelId="{C17B1F6D-2C90-9640-9E16-C124D861E78D}">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E7D27060-2D77-8F49-B1FA-F6802ABD93A8}" type="parTrans" cxnId="{F0D5C522-DF45-5F43-A5E7-5F6F6157654D}">
      <dgm:prSet/>
      <dgm:spPr/>
      <dgm:t>
        <a:bodyPr/>
        <a:lstStyle/>
        <a:p>
          <a:endParaRPr lang="en-GB"/>
        </a:p>
      </dgm:t>
    </dgm:pt>
    <dgm:pt modelId="{FEDA59C2-FD88-7F4D-8B26-DAAB11687D7E}" type="sibTrans" cxnId="{F0D5C522-DF45-5F43-A5E7-5F6F6157654D}">
      <dgm:prSet/>
      <dgm:spPr/>
      <dgm:t>
        <a:bodyPr/>
        <a:lstStyle/>
        <a:p>
          <a:endParaRPr lang="en-GB"/>
        </a:p>
      </dgm:t>
    </dgm:pt>
    <dgm:pt modelId="{FDDD6914-1A25-344F-ABD4-2375EA8E478B}">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1AA2831D-F70C-0146-ABD7-1BC108215044}" type="parTrans" cxnId="{4C02A7A5-8E08-E94D-A0FB-3176BE4EE45D}">
      <dgm:prSet/>
      <dgm:spPr/>
      <dgm:t>
        <a:bodyPr/>
        <a:lstStyle/>
        <a:p>
          <a:endParaRPr lang="en-GB"/>
        </a:p>
      </dgm:t>
    </dgm:pt>
    <dgm:pt modelId="{9A1ACA25-B64B-8B43-833E-B5DAFEF6293B}" type="sibTrans" cxnId="{4C02A7A5-8E08-E94D-A0FB-3176BE4EE45D}">
      <dgm:prSet/>
      <dgm:spPr/>
      <dgm:t>
        <a:bodyPr/>
        <a:lstStyle/>
        <a:p>
          <a:endParaRPr lang="en-GB"/>
        </a:p>
      </dgm:t>
    </dgm:pt>
    <dgm:pt modelId="{2B10B9D8-3CD4-DF4E-92BC-739C09B8FCD2}">
      <dgm:prSet phldrT="[Text]" custT="1"/>
      <dgm:spPr>
        <a:solidFill>
          <a:schemeClr val="bg2"/>
        </a:solidFill>
        <a:ln>
          <a:solidFill>
            <a:srgbClr val="467A78"/>
          </a:solidFill>
        </a:ln>
      </dgm:spPr>
      <dgm:t>
        <a:bodyPr/>
        <a:lstStyle/>
        <a:p>
          <a:endParaRPr lang="en-GB" sz="3200" b="1" i="0">
            <a:solidFill>
              <a:srgbClr val="467A78"/>
            </a:solidFill>
          </a:endParaRPr>
        </a:p>
      </dgm:t>
    </dgm:pt>
    <dgm:pt modelId="{D933C8DA-6BB6-5742-BF2E-D0DDC3DE6E42}" type="parTrans" cxnId="{2B0DD233-5BCF-DF4A-A9DB-C605CB02ECAE}">
      <dgm:prSet/>
      <dgm:spPr/>
      <dgm:t>
        <a:bodyPr/>
        <a:lstStyle/>
        <a:p>
          <a:endParaRPr lang="en-GB"/>
        </a:p>
      </dgm:t>
    </dgm:pt>
    <dgm:pt modelId="{3C067ECB-0C01-9541-960A-41D9644379AD}" type="sibTrans" cxnId="{2B0DD233-5BCF-DF4A-A9DB-C605CB02ECAE}">
      <dgm:prSet/>
      <dgm:spPr/>
      <dgm:t>
        <a:bodyPr/>
        <a:lstStyle/>
        <a:p>
          <a:endParaRPr lang="en-GB"/>
        </a:p>
      </dgm:t>
    </dgm:pt>
    <dgm:pt modelId="{6D7A4155-1E03-174A-BFD6-8CFBC0F6DA41}" type="pres">
      <dgm:prSet presAssocID="{2FF9C8C7-F07E-C744-8C6F-9B7194EF2F98}" presName="Name0" presStyleCnt="0">
        <dgm:presLayoutVars>
          <dgm:chMax val="7"/>
          <dgm:chPref val="7"/>
          <dgm:dir/>
        </dgm:presLayoutVars>
      </dgm:prSet>
      <dgm:spPr/>
    </dgm:pt>
    <dgm:pt modelId="{E139D40D-8DA1-E041-8900-3208B94FE078}" type="pres">
      <dgm:prSet presAssocID="{2FF9C8C7-F07E-C744-8C6F-9B7194EF2F98}" presName="Name1" presStyleCnt="0"/>
      <dgm:spPr/>
    </dgm:pt>
    <dgm:pt modelId="{95077D82-7CEA-0A4B-BC97-B80103F2B779}" type="pres">
      <dgm:prSet presAssocID="{2FF9C8C7-F07E-C744-8C6F-9B7194EF2F98}" presName="cycle" presStyleCnt="0"/>
      <dgm:spPr/>
    </dgm:pt>
    <dgm:pt modelId="{71213309-973F-B54E-8D4E-DEC9F1A7E6CA}" type="pres">
      <dgm:prSet presAssocID="{2FF9C8C7-F07E-C744-8C6F-9B7194EF2F98}" presName="srcNode" presStyleLbl="node1" presStyleIdx="0" presStyleCnt="4"/>
      <dgm:spPr/>
    </dgm:pt>
    <dgm:pt modelId="{0EDD4FB7-4E29-D343-BEAB-0708B932C111}" type="pres">
      <dgm:prSet presAssocID="{2FF9C8C7-F07E-C744-8C6F-9B7194EF2F98}" presName="conn" presStyleLbl="parChTrans1D2" presStyleIdx="0" presStyleCnt="1"/>
      <dgm:spPr/>
    </dgm:pt>
    <dgm:pt modelId="{A0BB414E-75D0-504D-8852-0AD47326FA05}" type="pres">
      <dgm:prSet presAssocID="{2FF9C8C7-F07E-C744-8C6F-9B7194EF2F98}" presName="extraNode" presStyleLbl="node1" presStyleIdx="0" presStyleCnt="4"/>
      <dgm:spPr/>
    </dgm:pt>
    <dgm:pt modelId="{606F4420-4EFC-4C49-AC46-5DAE3000550E}" type="pres">
      <dgm:prSet presAssocID="{2FF9C8C7-F07E-C744-8C6F-9B7194EF2F98}" presName="dstNode" presStyleLbl="node1" presStyleIdx="0" presStyleCnt="4"/>
      <dgm:spPr/>
    </dgm:pt>
    <dgm:pt modelId="{2828C524-579B-4446-8EFB-3EAC54AB018D}" type="pres">
      <dgm:prSet presAssocID="{D20459F7-8EDB-1546-8AD9-1511FA559B18}" presName="text_1" presStyleLbl="node1" presStyleIdx="0" presStyleCnt="4">
        <dgm:presLayoutVars>
          <dgm:bulletEnabled val="1"/>
        </dgm:presLayoutVars>
      </dgm:prSet>
      <dgm:spPr/>
    </dgm:pt>
    <dgm:pt modelId="{3446FC35-B238-1749-B8D1-084A7DCC0492}" type="pres">
      <dgm:prSet presAssocID="{D20459F7-8EDB-1546-8AD9-1511FA559B18}" presName="accent_1" presStyleCnt="0"/>
      <dgm:spPr/>
    </dgm:pt>
    <dgm:pt modelId="{0DC60721-3F12-A642-80A9-2F994F023232}" type="pres">
      <dgm:prSet presAssocID="{D20459F7-8EDB-1546-8AD9-1511FA559B18}" presName="accentRepeatNode" presStyleLbl="solidFgAcc1" presStyleIdx="0" presStyleCnt="4"/>
      <dgm:spPr>
        <a:ln>
          <a:solidFill>
            <a:srgbClr val="467A78"/>
          </a:solidFill>
        </a:ln>
      </dgm:spPr>
    </dgm:pt>
    <dgm:pt modelId="{434B212F-2D07-1446-93B5-B136573474F6}" type="pres">
      <dgm:prSet presAssocID="{C17B1F6D-2C90-9640-9E16-C124D861E78D}" presName="text_2" presStyleLbl="node1" presStyleIdx="1" presStyleCnt="4">
        <dgm:presLayoutVars>
          <dgm:bulletEnabled val="1"/>
        </dgm:presLayoutVars>
      </dgm:prSet>
      <dgm:spPr/>
    </dgm:pt>
    <dgm:pt modelId="{2D2DC425-6B87-9A4E-894F-24D31223A870}" type="pres">
      <dgm:prSet presAssocID="{C17B1F6D-2C90-9640-9E16-C124D861E78D}" presName="accent_2" presStyleCnt="0"/>
      <dgm:spPr/>
    </dgm:pt>
    <dgm:pt modelId="{4158D907-41A1-0E40-BB77-3146176A25DA}" type="pres">
      <dgm:prSet presAssocID="{C17B1F6D-2C90-9640-9E16-C124D861E78D}" presName="accentRepeatNode" presStyleLbl="solidFgAcc1" presStyleIdx="1" presStyleCnt="4"/>
      <dgm:spPr>
        <a:ln>
          <a:solidFill>
            <a:srgbClr val="467A78"/>
          </a:solidFill>
        </a:ln>
      </dgm:spPr>
    </dgm:pt>
    <dgm:pt modelId="{16FBC536-F710-CB4C-9589-9B3408895722}" type="pres">
      <dgm:prSet presAssocID="{FDDD6914-1A25-344F-ABD4-2375EA8E478B}" presName="text_3" presStyleLbl="node1" presStyleIdx="2" presStyleCnt="4">
        <dgm:presLayoutVars>
          <dgm:bulletEnabled val="1"/>
        </dgm:presLayoutVars>
      </dgm:prSet>
      <dgm:spPr/>
    </dgm:pt>
    <dgm:pt modelId="{DABC475D-1F78-3F42-9D89-D77878E4ACE9}" type="pres">
      <dgm:prSet presAssocID="{FDDD6914-1A25-344F-ABD4-2375EA8E478B}" presName="accent_3" presStyleCnt="0"/>
      <dgm:spPr/>
    </dgm:pt>
    <dgm:pt modelId="{758349A3-BCA3-6748-B3FC-75A9A805E797}" type="pres">
      <dgm:prSet presAssocID="{FDDD6914-1A25-344F-ABD4-2375EA8E478B}" presName="accentRepeatNode" presStyleLbl="solidFgAcc1" presStyleIdx="2" presStyleCnt="4"/>
      <dgm:spPr>
        <a:ln>
          <a:solidFill>
            <a:srgbClr val="467A78"/>
          </a:solidFill>
        </a:ln>
      </dgm:spPr>
    </dgm:pt>
    <dgm:pt modelId="{88519641-7E92-D646-9DB6-1EA574EDB9ED}" type="pres">
      <dgm:prSet presAssocID="{2B10B9D8-3CD4-DF4E-92BC-739C09B8FCD2}" presName="text_4" presStyleLbl="node1" presStyleIdx="3" presStyleCnt="4">
        <dgm:presLayoutVars>
          <dgm:bulletEnabled val="1"/>
        </dgm:presLayoutVars>
      </dgm:prSet>
      <dgm:spPr/>
    </dgm:pt>
    <dgm:pt modelId="{5EDF6ABC-31E4-E34D-B5A1-195A9656E610}" type="pres">
      <dgm:prSet presAssocID="{2B10B9D8-3CD4-DF4E-92BC-739C09B8FCD2}" presName="accent_4" presStyleCnt="0"/>
      <dgm:spPr/>
    </dgm:pt>
    <dgm:pt modelId="{63DA9246-F746-2441-9298-2B85141C1187}" type="pres">
      <dgm:prSet presAssocID="{2B10B9D8-3CD4-DF4E-92BC-739C09B8FCD2}" presName="accentRepeatNode" presStyleLbl="solidFgAcc1" presStyleIdx="3" presStyleCnt="4"/>
      <dgm:spPr/>
    </dgm:pt>
  </dgm:ptLst>
  <dgm:cxnLst>
    <dgm:cxn modelId="{4D862415-2E07-4146-AB28-65ECFFD95EF1}" type="presOf" srcId="{2B10B9D8-3CD4-DF4E-92BC-739C09B8FCD2}" destId="{88519641-7E92-D646-9DB6-1EA574EDB9ED}" srcOrd="0" destOrd="0" presId="urn:microsoft.com/office/officeart/2008/layout/VerticalCurvedList"/>
    <dgm:cxn modelId="{F0D5C522-DF45-5F43-A5E7-5F6F6157654D}" srcId="{2FF9C8C7-F07E-C744-8C6F-9B7194EF2F98}" destId="{C17B1F6D-2C90-9640-9E16-C124D861E78D}" srcOrd="1" destOrd="0" parTransId="{E7D27060-2D77-8F49-B1FA-F6802ABD93A8}" sibTransId="{FEDA59C2-FD88-7F4D-8B26-DAAB11687D7E}"/>
    <dgm:cxn modelId="{2B0DD233-5BCF-DF4A-A9DB-C605CB02ECAE}" srcId="{2FF9C8C7-F07E-C744-8C6F-9B7194EF2F98}" destId="{2B10B9D8-3CD4-DF4E-92BC-739C09B8FCD2}" srcOrd="3" destOrd="0" parTransId="{D933C8DA-6BB6-5742-BF2E-D0DDC3DE6E42}" sibTransId="{3C067ECB-0C01-9541-960A-41D9644379AD}"/>
    <dgm:cxn modelId="{31706549-42A4-6040-A40B-E043A42926D8}" type="presOf" srcId="{2FF9C8C7-F07E-C744-8C6F-9B7194EF2F98}" destId="{6D7A4155-1E03-174A-BFD6-8CFBC0F6DA41}" srcOrd="0" destOrd="0" presId="urn:microsoft.com/office/officeart/2008/layout/VerticalCurvedList"/>
    <dgm:cxn modelId="{66F30A5A-96AB-0241-A4A5-6AEE6B39AFD7}" type="presOf" srcId="{FDDD6914-1A25-344F-ABD4-2375EA8E478B}" destId="{16FBC536-F710-CB4C-9589-9B3408895722}" srcOrd="0" destOrd="0" presId="urn:microsoft.com/office/officeart/2008/layout/VerticalCurvedList"/>
    <dgm:cxn modelId="{6062988B-6284-6B41-B7A2-C1BA03253C2F}" type="presOf" srcId="{22D27151-A620-6740-9532-EFD9BE942B3B}" destId="{0EDD4FB7-4E29-D343-BEAB-0708B932C111}" srcOrd="0" destOrd="0" presId="urn:microsoft.com/office/officeart/2008/layout/VerticalCurvedList"/>
    <dgm:cxn modelId="{EA2CBD90-54C1-804F-AFF8-12FBBBC58B8B}" srcId="{2FF9C8C7-F07E-C744-8C6F-9B7194EF2F98}" destId="{D20459F7-8EDB-1546-8AD9-1511FA559B18}" srcOrd="0" destOrd="0" parTransId="{6AD4DE15-39B7-694A-9785-3984DED4E9B3}" sibTransId="{22D27151-A620-6740-9532-EFD9BE942B3B}"/>
    <dgm:cxn modelId="{4C02A7A5-8E08-E94D-A0FB-3176BE4EE45D}" srcId="{2FF9C8C7-F07E-C744-8C6F-9B7194EF2F98}" destId="{FDDD6914-1A25-344F-ABD4-2375EA8E478B}" srcOrd="2" destOrd="0" parTransId="{1AA2831D-F70C-0146-ABD7-1BC108215044}" sibTransId="{9A1ACA25-B64B-8B43-833E-B5DAFEF6293B}"/>
    <dgm:cxn modelId="{C8AA20C7-41FD-3242-9965-B2FFB2511547}" type="presOf" srcId="{D20459F7-8EDB-1546-8AD9-1511FA559B18}" destId="{2828C524-579B-4446-8EFB-3EAC54AB018D}" srcOrd="0" destOrd="0" presId="urn:microsoft.com/office/officeart/2008/layout/VerticalCurvedList"/>
    <dgm:cxn modelId="{FE556FD7-C050-0F42-B375-F0C8EC1EE9BC}" type="presOf" srcId="{C17B1F6D-2C90-9640-9E16-C124D861E78D}" destId="{434B212F-2D07-1446-93B5-B136573474F6}" srcOrd="0" destOrd="0" presId="urn:microsoft.com/office/officeart/2008/layout/VerticalCurvedList"/>
    <dgm:cxn modelId="{BAE0DAFF-EE82-DB4B-930B-A3C8D2F44799}" type="presParOf" srcId="{6D7A4155-1E03-174A-BFD6-8CFBC0F6DA41}" destId="{E139D40D-8DA1-E041-8900-3208B94FE078}" srcOrd="0" destOrd="0" presId="urn:microsoft.com/office/officeart/2008/layout/VerticalCurvedList"/>
    <dgm:cxn modelId="{1AF79B4F-9E88-9540-825B-15E4E2C269C3}" type="presParOf" srcId="{E139D40D-8DA1-E041-8900-3208B94FE078}" destId="{95077D82-7CEA-0A4B-BC97-B80103F2B779}" srcOrd="0" destOrd="0" presId="urn:microsoft.com/office/officeart/2008/layout/VerticalCurvedList"/>
    <dgm:cxn modelId="{A157E8DD-731F-7F40-A0BB-2BE6EBE5DA42}" type="presParOf" srcId="{95077D82-7CEA-0A4B-BC97-B80103F2B779}" destId="{71213309-973F-B54E-8D4E-DEC9F1A7E6CA}" srcOrd="0" destOrd="0" presId="urn:microsoft.com/office/officeart/2008/layout/VerticalCurvedList"/>
    <dgm:cxn modelId="{80336EBA-8D0C-AC46-911F-1EF1DFC61989}" type="presParOf" srcId="{95077D82-7CEA-0A4B-BC97-B80103F2B779}" destId="{0EDD4FB7-4E29-D343-BEAB-0708B932C111}" srcOrd="1" destOrd="0" presId="urn:microsoft.com/office/officeart/2008/layout/VerticalCurvedList"/>
    <dgm:cxn modelId="{B527E33E-0AE8-F643-98E1-AB66DBD194D1}" type="presParOf" srcId="{95077D82-7CEA-0A4B-BC97-B80103F2B779}" destId="{A0BB414E-75D0-504D-8852-0AD47326FA05}" srcOrd="2" destOrd="0" presId="urn:microsoft.com/office/officeart/2008/layout/VerticalCurvedList"/>
    <dgm:cxn modelId="{82140820-53BA-304C-8C07-FB43725EA927}" type="presParOf" srcId="{95077D82-7CEA-0A4B-BC97-B80103F2B779}" destId="{606F4420-4EFC-4C49-AC46-5DAE3000550E}" srcOrd="3" destOrd="0" presId="urn:microsoft.com/office/officeart/2008/layout/VerticalCurvedList"/>
    <dgm:cxn modelId="{80CE4AE2-9224-C840-8E44-7CD3814DC08A}" type="presParOf" srcId="{E139D40D-8DA1-E041-8900-3208B94FE078}" destId="{2828C524-579B-4446-8EFB-3EAC54AB018D}" srcOrd="1" destOrd="0" presId="urn:microsoft.com/office/officeart/2008/layout/VerticalCurvedList"/>
    <dgm:cxn modelId="{E87FE0C4-9C08-594E-A2CB-579A42586DCC}" type="presParOf" srcId="{E139D40D-8DA1-E041-8900-3208B94FE078}" destId="{3446FC35-B238-1749-B8D1-084A7DCC0492}" srcOrd="2" destOrd="0" presId="urn:microsoft.com/office/officeart/2008/layout/VerticalCurvedList"/>
    <dgm:cxn modelId="{186F1741-1F5D-7945-957C-7FCC1EA97578}" type="presParOf" srcId="{3446FC35-B238-1749-B8D1-084A7DCC0492}" destId="{0DC60721-3F12-A642-80A9-2F994F023232}" srcOrd="0" destOrd="0" presId="urn:microsoft.com/office/officeart/2008/layout/VerticalCurvedList"/>
    <dgm:cxn modelId="{849217ED-F9D4-F24B-800E-4E81FD039B3B}" type="presParOf" srcId="{E139D40D-8DA1-E041-8900-3208B94FE078}" destId="{434B212F-2D07-1446-93B5-B136573474F6}" srcOrd="3" destOrd="0" presId="urn:microsoft.com/office/officeart/2008/layout/VerticalCurvedList"/>
    <dgm:cxn modelId="{A212EE39-F352-E94F-B840-0706EDE09C18}" type="presParOf" srcId="{E139D40D-8DA1-E041-8900-3208B94FE078}" destId="{2D2DC425-6B87-9A4E-894F-24D31223A870}" srcOrd="4" destOrd="0" presId="urn:microsoft.com/office/officeart/2008/layout/VerticalCurvedList"/>
    <dgm:cxn modelId="{8BB3DD6D-E28D-3E41-B20C-140BAE58A8B9}" type="presParOf" srcId="{2D2DC425-6B87-9A4E-894F-24D31223A870}" destId="{4158D907-41A1-0E40-BB77-3146176A25DA}" srcOrd="0" destOrd="0" presId="urn:microsoft.com/office/officeart/2008/layout/VerticalCurvedList"/>
    <dgm:cxn modelId="{C9F494FA-E283-F841-A8DC-4C4B829CA4E6}" type="presParOf" srcId="{E139D40D-8DA1-E041-8900-3208B94FE078}" destId="{16FBC536-F710-CB4C-9589-9B3408895722}" srcOrd="5" destOrd="0" presId="urn:microsoft.com/office/officeart/2008/layout/VerticalCurvedList"/>
    <dgm:cxn modelId="{C74C2FDE-A305-BE49-981D-C575FBFEC599}" type="presParOf" srcId="{E139D40D-8DA1-E041-8900-3208B94FE078}" destId="{DABC475D-1F78-3F42-9D89-D77878E4ACE9}" srcOrd="6" destOrd="0" presId="urn:microsoft.com/office/officeart/2008/layout/VerticalCurvedList"/>
    <dgm:cxn modelId="{E7DB4C95-E697-0B47-B202-3551EC3B859A}" type="presParOf" srcId="{DABC475D-1F78-3F42-9D89-D77878E4ACE9}" destId="{758349A3-BCA3-6748-B3FC-75A9A805E797}" srcOrd="0" destOrd="0" presId="urn:microsoft.com/office/officeart/2008/layout/VerticalCurvedList"/>
    <dgm:cxn modelId="{10450E59-F893-E043-B3BC-6C96586BAAF9}" type="presParOf" srcId="{E139D40D-8DA1-E041-8900-3208B94FE078}" destId="{88519641-7E92-D646-9DB6-1EA574EDB9ED}" srcOrd="7" destOrd="0" presId="urn:microsoft.com/office/officeart/2008/layout/VerticalCurvedList"/>
    <dgm:cxn modelId="{E49ADC9A-D0EF-6447-82F8-ABF424C9C47B}" type="presParOf" srcId="{E139D40D-8DA1-E041-8900-3208B94FE078}" destId="{5EDF6ABC-31E4-E34D-B5A1-195A9656E610}" srcOrd="8" destOrd="0" presId="urn:microsoft.com/office/officeart/2008/layout/VerticalCurvedList"/>
    <dgm:cxn modelId="{9B71E8BE-D445-2943-818D-8E80302D0620}" type="presParOf" srcId="{5EDF6ABC-31E4-E34D-B5A1-195A9656E610}" destId="{63DA9246-F746-2441-9298-2B85141C118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DD4FB7-4E29-D343-BEAB-0708B932C111}">
      <dsp:nvSpPr>
        <dsp:cNvPr id="0" name=""/>
        <dsp:cNvSpPr/>
      </dsp:nvSpPr>
      <dsp:spPr>
        <a:xfrm>
          <a:off x="-5372465" y="-822704"/>
          <a:ext cx="6397177" cy="6397177"/>
        </a:xfrm>
        <a:prstGeom prst="blockArc">
          <a:avLst>
            <a:gd name="adj1" fmla="val 18900000"/>
            <a:gd name="adj2" fmla="val 2700000"/>
            <a:gd name="adj3" fmla="val 338"/>
          </a:avLst>
        </a:prstGeom>
        <a:noFill/>
        <a:ln w="12700" cap="flat" cmpd="sng" algn="ctr">
          <a:solidFill>
            <a:srgbClr val="467A78"/>
          </a:solidFill>
          <a:prstDash val="solid"/>
          <a:miter lim="800000"/>
        </a:ln>
        <a:effectLst/>
      </dsp:spPr>
      <dsp:style>
        <a:lnRef idx="2">
          <a:scrgbClr r="0" g="0" b="0"/>
        </a:lnRef>
        <a:fillRef idx="0">
          <a:scrgbClr r="0" g="0" b="0"/>
        </a:fillRef>
        <a:effectRef idx="0">
          <a:scrgbClr r="0" g="0" b="0"/>
        </a:effectRef>
        <a:fontRef idx="minor"/>
      </dsp:style>
    </dsp:sp>
    <dsp:sp modelId="{2828C524-579B-4446-8EFB-3EAC54AB018D}">
      <dsp:nvSpPr>
        <dsp:cNvPr id="0" name=""/>
        <dsp:cNvSpPr/>
      </dsp:nvSpPr>
      <dsp:spPr>
        <a:xfrm>
          <a:off x="536475" y="365316"/>
          <a:ext cx="9913075"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latin typeface="Source Sans Pro" panose="020B0503030403020204" pitchFamily="34" charset="0"/>
            <a:ea typeface="Source Sans Pro" panose="020B0503030403020204" pitchFamily="34" charset="0"/>
          </a:endParaRPr>
        </a:p>
      </dsp:txBody>
      <dsp:txXfrm>
        <a:off x="536475" y="365316"/>
        <a:ext cx="9913075" cy="731012"/>
      </dsp:txXfrm>
    </dsp:sp>
    <dsp:sp modelId="{0DC60721-3F12-A642-80A9-2F994F023232}">
      <dsp:nvSpPr>
        <dsp:cNvPr id="0" name=""/>
        <dsp:cNvSpPr/>
      </dsp:nvSpPr>
      <dsp:spPr>
        <a:xfrm>
          <a:off x="79592" y="273939"/>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434B212F-2D07-1446-93B5-B136573474F6}">
      <dsp:nvSpPr>
        <dsp:cNvPr id="0" name=""/>
        <dsp:cNvSpPr/>
      </dsp:nvSpPr>
      <dsp:spPr>
        <a:xfrm>
          <a:off x="955581" y="1462024"/>
          <a:ext cx="9493969"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955581" y="1462024"/>
        <a:ext cx="9493969" cy="731012"/>
      </dsp:txXfrm>
    </dsp:sp>
    <dsp:sp modelId="{4158D907-41A1-0E40-BB77-3146176A25DA}">
      <dsp:nvSpPr>
        <dsp:cNvPr id="0" name=""/>
        <dsp:cNvSpPr/>
      </dsp:nvSpPr>
      <dsp:spPr>
        <a:xfrm>
          <a:off x="498698" y="1370647"/>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16FBC536-F710-CB4C-9589-9B3408895722}">
      <dsp:nvSpPr>
        <dsp:cNvPr id="0" name=""/>
        <dsp:cNvSpPr/>
      </dsp:nvSpPr>
      <dsp:spPr>
        <a:xfrm>
          <a:off x="955581" y="2558732"/>
          <a:ext cx="9493969"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955581" y="2558732"/>
        <a:ext cx="9493969" cy="731012"/>
      </dsp:txXfrm>
    </dsp:sp>
    <dsp:sp modelId="{758349A3-BCA3-6748-B3FC-75A9A805E797}">
      <dsp:nvSpPr>
        <dsp:cNvPr id="0" name=""/>
        <dsp:cNvSpPr/>
      </dsp:nvSpPr>
      <dsp:spPr>
        <a:xfrm>
          <a:off x="498698" y="2467356"/>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88519641-7E92-D646-9DB6-1EA574EDB9ED}">
      <dsp:nvSpPr>
        <dsp:cNvPr id="0" name=""/>
        <dsp:cNvSpPr/>
      </dsp:nvSpPr>
      <dsp:spPr>
        <a:xfrm>
          <a:off x="536475" y="3655440"/>
          <a:ext cx="9913075"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536475" y="3655440"/>
        <a:ext cx="9913075" cy="731012"/>
      </dsp:txXfrm>
    </dsp:sp>
    <dsp:sp modelId="{63DA9246-F746-2441-9298-2B85141C1187}">
      <dsp:nvSpPr>
        <dsp:cNvPr id="0" name=""/>
        <dsp:cNvSpPr/>
      </dsp:nvSpPr>
      <dsp:spPr>
        <a:xfrm>
          <a:off x="79592" y="3564064"/>
          <a:ext cx="913765" cy="913765"/>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8EA79C-F7C1-8E41-8887-5E4B8B7F79B4}" type="datetimeFigureOut">
              <a:rPr lang="en-VN" smtClean="0"/>
              <a:t>12/24/2024</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CAFFCE-6D3F-C04E-BCA5-3CA4655F2322}" type="slidenum">
              <a:rPr lang="en-VN" smtClean="0"/>
              <a:t>‹N°›</a:t>
            </a:fld>
            <a:endParaRPr lang="en-VN"/>
          </a:p>
        </p:txBody>
      </p:sp>
    </p:spTree>
    <p:extLst>
      <p:ext uri="{BB962C8B-B14F-4D97-AF65-F5344CB8AC3E}">
        <p14:creationId xmlns:p14="http://schemas.microsoft.com/office/powerpoint/2010/main" val="40233909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SabonMTPro"/>
              </a:rPr>
              <a:t>These principles of branding apply online and offline, but online brands increasingly need to ensure integration between the perception of their offer in both digital and physical environments. </a:t>
            </a:r>
            <a:endParaRPr lang="en-GB" dirty="0"/>
          </a:p>
          <a:p>
            <a:endParaRPr lang="en-US" dirty="0"/>
          </a:p>
        </p:txBody>
      </p:sp>
      <p:sp>
        <p:nvSpPr>
          <p:cNvPr id="4" name="Slide Number Placeholder 3"/>
          <p:cNvSpPr>
            <a:spLocks noGrp="1"/>
          </p:cNvSpPr>
          <p:nvPr>
            <p:ph type="sldNum" sz="quarter" idx="5"/>
          </p:nvPr>
        </p:nvSpPr>
        <p:spPr/>
        <p:txBody>
          <a:bodyPr/>
          <a:lstStyle/>
          <a:p>
            <a:fld id="{2DCAFFCE-6D3F-C04E-BCA5-3CA4655F2322}" type="slidenum">
              <a:rPr lang="en-VN" smtClean="0"/>
              <a:t>9</a:t>
            </a:fld>
            <a:endParaRPr lang="en-VN"/>
          </a:p>
        </p:txBody>
      </p:sp>
    </p:spTree>
    <p:extLst>
      <p:ext uri="{BB962C8B-B14F-4D97-AF65-F5344CB8AC3E}">
        <p14:creationId xmlns:p14="http://schemas.microsoft.com/office/powerpoint/2010/main" val="2355981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en-US" dirty="0" err="1"/>
              <a:t>Chính</a:t>
            </a:r>
            <a:r>
              <a:rPr lang="en-US" dirty="0"/>
              <a:t> </a:t>
            </a:r>
            <a:r>
              <a:rPr lang="en-US" dirty="0" err="1"/>
              <a:t>sách</a:t>
            </a:r>
            <a:r>
              <a:rPr lang="en-US" dirty="0"/>
              <a:t> </a:t>
            </a:r>
            <a:r>
              <a:rPr lang="en-US" dirty="0" err="1"/>
              <a:t>giá</a:t>
            </a:r>
            <a:r>
              <a:rPr lang="en-US" dirty="0"/>
              <a:t> và mô hình giá cho sản phẩm/dịch vụ</a:t>
            </a:r>
          </a:p>
          <a:p>
            <a:pPr marL="285750" indent="-285750">
              <a:lnSpc>
                <a:spcPct val="90000"/>
              </a:lnSpc>
              <a:spcBef>
                <a:spcPts val="1000"/>
              </a:spcBef>
              <a:buFont typeface="Arial"/>
              <a:buChar char="•"/>
            </a:pPr>
            <a:r>
              <a:rPr lang="en-US" dirty="0" err="1"/>
              <a:t>Rất</a:t>
            </a:r>
            <a:r>
              <a:rPr lang="en-US" dirty="0"/>
              <a:t> </a:t>
            </a:r>
            <a:r>
              <a:rPr lang="en-US" dirty="0" err="1"/>
              <a:t>khó</a:t>
            </a:r>
            <a:r>
              <a:rPr lang="en-US" dirty="0"/>
              <a:t> </a:t>
            </a:r>
            <a:r>
              <a:rPr lang="en-US" dirty="0" err="1"/>
              <a:t>khăn</a:t>
            </a:r>
            <a:r>
              <a:rPr lang="en-US" dirty="0"/>
              <a:t> để quyết định chính sách giá trên môi trường trực tuyến</a:t>
            </a:r>
          </a:p>
          <a:p>
            <a:endParaRPr lang="en-US" dirty="0">
              <a:cs typeface="Calibri"/>
            </a:endParaRPr>
          </a:p>
        </p:txBody>
      </p:sp>
      <p:sp>
        <p:nvSpPr>
          <p:cNvPr id="4" name="Slide Number Placeholder 3"/>
          <p:cNvSpPr>
            <a:spLocks noGrp="1"/>
          </p:cNvSpPr>
          <p:nvPr>
            <p:ph type="sldNum" sz="quarter" idx="5"/>
          </p:nvPr>
        </p:nvSpPr>
        <p:spPr/>
        <p:txBody>
          <a:bodyPr/>
          <a:lstStyle/>
          <a:p>
            <a:fld id="{2DCAFFCE-6D3F-C04E-BCA5-3CA4655F2322}" type="slidenum">
              <a:rPr lang="en-VN" smtClean="0"/>
              <a:t>25</a:t>
            </a:fld>
            <a:endParaRPr lang="en-VN"/>
          </a:p>
        </p:txBody>
      </p:sp>
    </p:spTree>
    <p:extLst>
      <p:ext uri="{BB962C8B-B14F-4D97-AF65-F5344CB8AC3E}">
        <p14:creationId xmlns:p14="http://schemas.microsoft.com/office/powerpoint/2010/main" val="31473053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SabonMTPro"/>
              </a:rPr>
              <a:t>The term ‘satisfice’ was coined by Herbert Simon in 1957 when he said that people are only ‘rational enough’ and that they suspend or relax their rationality if they feel it is no longer required. This is called ‘bounded rationality’ by cognitive </a:t>
            </a:r>
            <a:r>
              <a:rPr lang="en-GB" sz="1800" dirty="0" err="1">
                <a:effectLst/>
                <a:latin typeface="SabonMTPro"/>
              </a:rPr>
              <a:t>psycholo</a:t>
            </a:r>
            <a:r>
              <a:rPr lang="en-GB" sz="1800" dirty="0">
                <a:effectLst/>
                <a:latin typeface="SabonMTPro"/>
              </a:rPr>
              <a:t>- </a:t>
            </a:r>
            <a:r>
              <a:rPr lang="en-GB" sz="1800" dirty="0" err="1">
                <a:effectLst/>
                <a:latin typeface="SabonMTPro"/>
              </a:rPr>
              <a:t>gists</a:t>
            </a:r>
            <a:r>
              <a:rPr lang="en-GB" sz="1800" dirty="0">
                <a:effectLst/>
                <a:latin typeface="SabonMTPro"/>
              </a:rPr>
              <a:t>. In other words, although consumers may seek to minimise some variable (such as price) when making a product or supplier selection, most may not try too hard. </a:t>
            </a:r>
            <a:endParaRPr lang="en-GB" dirty="0"/>
          </a:p>
          <a:p>
            <a:endParaRPr lang="en-VN"/>
          </a:p>
        </p:txBody>
      </p:sp>
      <p:sp>
        <p:nvSpPr>
          <p:cNvPr id="4" name="Slide Number Placeholder 3"/>
          <p:cNvSpPr>
            <a:spLocks noGrp="1"/>
          </p:cNvSpPr>
          <p:nvPr>
            <p:ph type="sldNum" sz="quarter" idx="5"/>
          </p:nvPr>
        </p:nvSpPr>
        <p:spPr/>
        <p:txBody>
          <a:bodyPr/>
          <a:lstStyle/>
          <a:p>
            <a:fld id="{2DCAFFCE-6D3F-C04E-BCA5-3CA4655F2322}" type="slidenum">
              <a:rPr lang="en-VN" smtClean="0"/>
              <a:t>26</a:t>
            </a:fld>
            <a:endParaRPr lang="en-VN"/>
          </a:p>
        </p:txBody>
      </p:sp>
    </p:spTree>
    <p:extLst>
      <p:ext uri="{BB962C8B-B14F-4D97-AF65-F5344CB8AC3E}">
        <p14:creationId xmlns:p14="http://schemas.microsoft.com/office/powerpoint/2010/main" val="2473265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2DCAFFCE-6D3F-C04E-BCA5-3CA4655F2322}" type="slidenum">
              <a:rPr lang="en-VN" smtClean="0"/>
              <a:t>29</a:t>
            </a:fld>
            <a:endParaRPr lang="en-VN"/>
          </a:p>
        </p:txBody>
      </p:sp>
    </p:spTree>
    <p:extLst>
      <p:ext uri="{BB962C8B-B14F-4D97-AF65-F5344CB8AC3E}">
        <p14:creationId xmlns:p14="http://schemas.microsoft.com/office/powerpoint/2010/main" val="19625151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Kumar gợi ý các chiến lược né xung đột sau;</a:t>
            </a:r>
          </a:p>
          <a:p>
            <a:pPr marL="171450" indent="-171450">
              <a:buFontTx/>
              <a:buChar char="-"/>
            </a:pPr>
            <a:r>
              <a:rPr lang="en-US" dirty="0"/>
              <a:t>K</a:t>
            </a:r>
            <a:r>
              <a:rPr lang="en-VN" dirty="0"/>
              <a:t>hông bán trên internet</a:t>
            </a:r>
          </a:p>
          <a:p>
            <a:pPr marL="171450" indent="-171450">
              <a:buFontTx/>
              <a:buChar char="-"/>
            </a:pPr>
            <a:r>
              <a:rPr lang="en-US" dirty="0"/>
              <a:t>B</a:t>
            </a:r>
            <a:r>
              <a:rPr lang="en-VN" dirty="0"/>
              <a:t>án internet qua trung gian (reseller)</a:t>
            </a:r>
          </a:p>
          <a:p>
            <a:pPr marL="171450" indent="-171450">
              <a:buFontTx/>
              <a:buChar char="-"/>
            </a:pPr>
            <a:r>
              <a:rPr lang="en-US" dirty="0"/>
              <a:t>C</a:t>
            </a:r>
            <a:r>
              <a:rPr lang="en-VN" dirty="0"/>
              <a:t>hỉ nhà sản xuất bán trên mạng (nếu chưa có reseller)</a:t>
            </a:r>
          </a:p>
          <a:p>
            <a:pPr marL="171450" indent="-171450">
              <a:buFontTx/>
              <a:buChar char="-"/>
            </a:pPr>
            <a:r>
              <a:rPr lang="en-US" dirty="0" err="1"/>
              <a:t>Bán</a:t>
            </a:r>
            <a:r>
              <a:rPr lang="en-US" dirty="0"/>
              <a:t> </a:t>
            </a:r>
            <a:r>
              <a:rPr lang="en-US" dirty="0" err="1"/>
              <a:t>hết</a:t>
            </a:r>
            <a:r>
              <a:rPr lang="en-US" dirty="0"/>
              <a:t> qua </a:t>
            </a:r>
            <a:r>
              <a:rPr lang="en-US" dirty="0" err="1"/>
              <a:t>internet,không</a:t>
            </a:r>
            <a:r>
              <a:rPr lang="en-US" dirty="0"/>
              <a:t> </a:t>
            </a:r>
            <a:r>
              <a:rPr lang="en-US" dirty="0" err="1"/>
              <a:t>kiểm</a:t>
            </a:r>
            <a:r>
              <a:rPr lang="en-US" dirty="0"/>
              <a:t> </a:t>
            </a:r>
            <a:r>
              <a:rPr lang="en-US" dirty="0" err="1"/>
              <a:t>soát</a:t>
            </a:r>
            <a:endParaRPr lang="en-US" dirty="0"/>
          </a:p>
          <a:p>
            <a:pPr marL="171450" indent="-171450">
              <a:buFontTx/>
              <a:buChar char="-"/>
            </a:pPr>
            <a:r>
              <a:rPr lang="en-US" dirty="0" err="1"/>
              <a:t>Nhượng</a:t>
            </a:r>
            <a:r>
              <a:rPr lang="en-US" dirty="0"/>
              <a:t> </a:t>
            </a:r>
            <a:r>
              <a:rPr lang="en-US" dirty="0" err="1"/>
              <a:t>quyền</a:t>
            </a:r>
            <a:endParaRPr lang="en-VN" dirty="0"/>
          </a:p>
        </p:txBody>
      </p:sp>
      <p:sp>
        <p:nvSpPr>
          <p:cNvPr id="4" name="Slide Number Placeholder 3"/>
          <p:cNvSpPr>
            <a:spLocks noGrp="1"/>
          </p:cNvSpPr>
          <p:nvPr>
            <p:ph type="sldNum" sz="quarter" idx="5"/>
          </p:nvPr>
        </p:nvSpPr>
        <p:spPr/>
        <p:txBody>
          <a:bodyPr/>
          <a:lstStyle/>
          <a:p>
            <a:fld id="{2DCAFFCE-6D3F-C04E-BCA5-3CA4655F2322}" type="slidenum">
              <a:rPr lang="en-VN" smtClean="0"/>
              <a:t>33</a:t>
            </a:fld>
            <a:endParaRPr lang="en-VN"/>
          </a:p>
        </p:txBody>
      </p:sp>
    </p:spTree>
    <p:extLst>
      <p:ext uri="{BB962C8B-B14F-4D97-AF65-F5344CB8AC3E}">
        <p14:creationId xmlns:p14="http://schemas.microsoft.com/office/powerpoint/2010/main" val="6628332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2DCAFFCE-6D3F-C04E-BCA5-3CA4655F2322}" type="slidenum">
              <a:rPr lang="en-VN" smtClean="0"/>
              <a:t>34</a:t>
            </a:fld>
            <a:endParaRPr lang="en-VN"/>
          </a:p>
        </p:txBody>
      </p:sp>
    </p:spTree>
    <p:extLst>
      <p:ext uri="{BB962C8B-B14F-4D97-AF65-F5344CB8AC3E}">
        <p14:creationId xmlns:p14="http://schemas.microsoft.com/office/powerpoint/2010/main" val="10722783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2DCAFFCE-6D3F-C04E-BCA5-3CA4655F2322}" type="slidenum">
              <a:rPr lang="en-VN" smtClean="0"/>
              <a:t>36</a:t>
            </a:fld>
            <a:endParaRPr lang="en-VN"/>
          </a:p>
        </p:txBody>
      </p:sp>
    </p:spTree>
    <p:extLst>
      <p:ext uri="{BB962C8B-B14F-4D97-AF65-F5344CB8AC3E}">
        <p14:creationId xmlns:p14="http://schemas.microsoft.com/office/powerpoint/2010/main" val="2874394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SabonMTPro"/>
              </a:rPr>
              <a:t>These principles of branding apply online and offline, but online brands increasingly need to ensure integration between the perception of their offer in both digital and physical environments. </a:t>
            </a:r>
            <a:endParaRPr lang="en-GB" dirty="0"/>
          </a:p>
          <a:p>
            <a:endParaRPr lang="en-US" dirty="0"/>
          </a:p>
        </p:txBody>
      </p:sp>
      <p:sp>
        <p:nvSpPr>
          <p:cNvPr id="4" name="Slide Number Placeholder 3"/>
          <p:cNvSpPr>
            <a:spLocks noGrp="1"/>
          </p:cNvSpPr>
          <p:nvPr>
            <p:ph type="sldNum" sz="quarter" idx="5"/>
          </p:nvPr>
        </p:nvSpPr>
        <p:spPr/>
        <p:txBody>
          <a:bodyPr/>
          <a:lstStyle/>
          <a:p>
            <a:fld id="{2DCAFFCE-6D3F-C04E-BCA5-3CA4655F2322}" type="slidenum">
              <a:rPr lang="en-VN" smtClean="0"/>
              <a:t>12</a:t>
            </a:fld>
            <a:endParaRPr lang="en-VN"/>
          </a:p>
        </p:txBody>
      </p:sp>
    </p:spTree>
    <p:extLst>
      <p:ext uri="{BB962C8B-B14F-4D97-AF65-F5344CB8AC3E}">
        <p14:creationId xmlns:p14="http://schemas.microsoft.com/office/powerpoint/2010/main" val="39013615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2DCAFFCE-6D3F-C04E-BCA5-3CA4655F2322}" type="slidenum">
              <a:rPr lang="en-VN" smtClean="0"/>
              <a:t>14</a:t>
            </a:fld>
            <a:endParaRPr lang="en-VN"/>
          </a:p>
        </p:txBody>
      </p:sp>
    </p:spTree>
    <p:extLst>
      <p:ext uri="{BB962C8B-B14F-4D97-AF65-F5344CB8AC3E}">
        <p14:creationId xmlns:p14="http://schemas.microsoft.com/office/powerpoint/2010/main" val="19502853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vi-VN"/>
              <a:t>90% người tiêu dùng tin tưởng brand advocate</a:t>
            </a:r>
            <a:endParaRPr lang="en-US"/>
          </a:p>
          <a:p>
            <a:pPr marL="285750" indent="-285750">
              <a:lnSpc>
                <a:spcPct val="90000"/>
              </a:lnSpc>
              <a:spcBef>
                <a:spcPts val="1000"/>
              </a:spcBef>
              <a:buFont typeface="Arial"/>
              <a:buChar char="•"/>
            </a:pPr>
            <a:r>
              <a:rPr lang="vi-VN" dirty="0"/>
              <a:t>Chỉ 20% tin quảng cáo </a:t>
            </a:r>
            <a:r>
              <a:rPr lang="vi-VN" dirty="0" err="1"/>
              <a:t>online</a:t>
            </a:r>
            <a:endParaRPr lang="en-US" dirty="0" err="1"/>
          </a:p>
        </p:txBody>
      </p:sp>
      <p:sp>
        <p:nvSpPr>
          <p:cNvPr id="4" name="Slide Number Placeholder 3"/>
          <p:cNvSpPr>
            <a:spLocks noGrp="1"/>
          </p:cNvSpPr>
          <p:nvPr>
            <p:ph type="sldNum" sz="quarter" idx="5"/>
          </p:nvPr>
        </p:nvSpPr>
        <p:spPr/>
        <p:txBody>
          <a:bodyPr/>
          <a:lstStyle/>
          <a:p>
            <a:fld id="{2DCAFFCE-6D3F-C04E-BCA5-3CA4655F2322}" type="slidenum">
              <a:rPr lang="en-VN" smtClean="0"/>
              <a:t>15</a:t>
            </a:fld>
            <a:endParaRPr lang="en-VN"/>
          </a:p>
        </p:txBody>
      </p:sp>
    </p:spTree>
    <p:extLst>
      <p:ext uri="{BB962C8B-B14F-4D97-AF65-F5344CB8AC3E}">
        <p14:creationId xmlns:p14="http://schemas.microsoft.com/office/powerpoint/2010/main" val="3227669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vi-VN"/>
              <a:t>90% người tiêu dùng tin tưởng brand advocate</a:t>
            </a:r>
            <a:endParaRPr lang="en-US"/>
          </a:p>
          <a:p>
            <a:pPr marL="285750" indent="-285750">
              <a:lnSpc>
                <a:spcPct val="90000"/>
              </a:lnSpc>
              <a:spcBef>
                <a:spcPts val="1000"/>
              </a:spcBef>
              <a:buFont typeface="Arial"/>
              <a:buChar char="•"/>
            </a:pPr>
            <a:r>
              <a:rPr lang="vi-VN" dirty="0"/>
              <a:t>Chỉ 20% tin quảng cáo </a:t>
            </a:r>
            <a:r>
              <a:rPr lang="vi-VN" dirty="0" err="1"/>
              <a:t>online</a:t>
            </a:r>
            <a:endParaRPr lang="en-US" dirty="0" err="1"/>
          </a:p>
        </p:txBody>
      </p:sp>
      <p:sp>
        <p:nvSpPr>
          <p:cNvPr id="4" name="Slide Number Placeholder 3"/>
          <p:cNvSpPr>
            <a:spLocks noGrp="1"/>
          </p:cNvSpPr>
          <p:nvPr>
            <p:ph type="sldNum" sz="quarter" idx="5"/>
          </p:nvPr>
        </p:nvSpPr>
        <p:spPr/>
        <p:txBody>
          <a:bodyPr/>
          <a:lstStyle/>
          <a:p>
            <a:fld id="{2DCAFFCE-6D3F-C04E-BCA5-3CA4655F2322}" type="slidenum">
              <a:rPr lang="en-VN" smtClean="0"/>
              <a:t>16</a:t>
            </a:fld>
            <a:endParaRPr lang="en-VN"/>
          </a:p>
        </p:txBody>
      </p:sp>
    </p:spTree>
    <p:extLst>
      <p:ext uri="{BB962C8B-B14F-4D97-AF65-F5344CB8AC3E}">
        <p14:creationId xmlns:p14="http://schemas.microsoft.com/office/powerpoint/2010/main" val="23928888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2DCAFFCE-6D3F-C04E-BCA5-3CA4655F2322}" type="slidenum">
              <a:rPr lang="en-VN" smtClean="0"/>
              <a:t>18</a:t>
            </a:fld>
            <a:endParaRPr lang="en-VN"/>
          </a:p>
        </p:txBody>
      </p:sp>
    </p:spTree>
    <p:extLst>
      <p:ext uri="{BB962C8B-B14F-4D97-AF65-F5344CB8AC3E}">
        <p14:creationId xmlns:p14="http://schemas.microsoft.com/office/powerpoint/2010/main" val="37990314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6 in the book, but </a:t>
            </a:r>
            <a:r>
              <a:rPr lang="fr-FR" dirty="0" err="1"/>
              <a:t>we</a:t>
            </a:r>
            <a:r>
              <a:rPr lang="fr-FR" dirty="0"/>
              <a:t> can </a:t>
            </a:r>
            <a:r>
              <a:rPr lang="fr-FR" dirty="0" err="1"/>
              <a:t>cut</a:t>
            </a:r>
            <a:r>
              <a:rPr lang="fr-FR" dirty="0"/>
              <a:t> </a:t>
            </a:r>
            <a:r>
              <a:rPr lang="fr-FR" dirty="0" err="1"/>
              <a:t>it</a:t>
            </a:r>
            <a:r>
              <a:rPr lang="fr-FR" dirty="0"/>
              <a:t> down to 4</a:t>
            </a:r>
            <a:endParaRPr lang="en-VN"/>
          </a:p>
        </p:txBody>
      </p:sp>
      <p:sp>
        <p:nvSpPr>
          <p:cNvPr id="4" name="Slide Number Placeholder 3"/>
          <p:cNvSpPr>
            <a:spLocks noGrp="1"/>
          </p:cNvSpPr>
          <p:nvPr>
            <p:ph type="sldNum" sz="quarter" idx="5"/>
          </p:nvPr>
        </p:nvSpPr>
        <p:spPr/>
        <p:txBody>
          <a:bodyPr/>
          <a:lstStyle/>
          <a:p>
            <a:fld id="{2DCAFFCE-6D3F-C04E-BCA5-3CA4655F2322}" type="slidenum">
              <a:rPr lang="en-VN" smtClean="0"/>
              <a:t>19</a:t>
            </a:fld>
            <a:endParaRPr lang="en-VN"/>
          </a:p>
        </p:txBody>
      </p:sp>
    </p:spTree>
    <p:extLst>
      <p:ext uri="{BB962C8B-B14F-4D97-AF65-F5344CB8AC3E}">
        <p14:creationId xmlns:p14="http://schemas.microsoft.com/office/powerpoint/2010/main" val="1491316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i="1" dirty="0">
                <a:solidFill>
                  <a:srgbClr val="8C007F"/>
                </a:solidFill>
                <a:effectLst/>
                <a:latin typeface="SabonMTPro"/>
              </a:rPr>
              <a:t>can I address the needs of new customer segments by repackaging my current </a:t>
            </a:r>
            <a:r>
              <a:rPr lang="en-GB" sz="1800" i="1" dirty="0" err="1">
                <a:solidFill>
                  <a:srgbClr val="8C007F"/>
                </a:solidFill>
                <a:effectLst/>
                <a:latin typeface="SabonMTPro"/>
              </a:rPr>
              <a:t>informa</a:t>
            </a:r>
            <a:r>
              <a:rPr lang="en-GB" sz="1800" i="1" dirty="0">
                <a:solidFill>
                  <a:srgbClr val="8C007F"/>
                </a:solidFill>
                <a:effectLst/>
                <a:latin typeface="SabonMTPro"/>
              </a:rPr>
              <a:t>- </a:t>
            </a:r>
            <a:r>
              <a:rPr lang="en-GB" sz="1800" i="1" dirty="0" err="1">
                <a:solidFill>
                  <a:srgbClr val="8C007F"/>
                </a:solidFill>
                <a:effectLst/>
                <a:latin typeface="SabonMTPro"/>
              </a:rPr>
              <a:t>tion</a:t>
            </a:r>
            <a:r>
              <a:rPr lang="en-GB" sz="1800" i="1" dirty="0">
                <a:solidFill>
                  <a:srgbClr val="8C007F"/>
                </a:solidFill>
                <a:effectLst/>
                <a:latin typeface="SabonMTPro"/>
              </a:rPr>
              <a:t> assets or by creating new business propositions using the internet? </a:t>
            </a:r>
            <a:endParaRPr lang="en-GB" sz="1800" dirty="0">
              <a:solidFill>
                <a:srgbClr val="8C007F"/>
              </a:solidFill>
              <a:effectLst/>
              <a:latin typeface="SabonMTPro"/>
            </a:endParaRPr>
          </a:p>
          <a:p>
            <a:endParaRPr lang="en-US" dirty="0"/>
          </a:p>
        </p:txBody>
      </p:sp>
      <p:sp>
        <p:nvSpPr>
          <p:cNvPr id="4" name="Slide Number Placeholder 3"/>
          <p:cNvSpPr>
            <a:spLocks noGrp="1"/>
          </p:cNvSpPr>
          <p:nvPr>
            <p:ph type="sldNum" sz="quarter" idx="5"/>
          </p:nvPr>
        </p:nvSpPr>
        <p:spPr/>
        <p:txBody>
          <a:bodyPr/>
          <a:lstStyle/>
          <a:p>
            <a:fld id="{2DCAFFCE-6D3F-C04E-BCA5-3CA4655F2322}" type="slidenum">
              <a:rPr lang="en-VN" smtClean="0"/>
              <a:t>20</a:t>
            </a:fld>
            <a:endParaRPr lang="en-VN"/>
          </a:p>
        </p:txBody>
      </p:sp>
    </p:spTree>
    <p:extLst>
      <p:ext uri="{BB962C8B-B14F-4D97-AF65-F5344CB8AC3E}">
        <p14:creationId xmlns:p14="http://schemas.microsoft.com/office/powerpoint/2010/main" val="3336847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2DCAFFCE-6D3F-C04E-BCA5-3CA4655F2322}" type="slidenum">
              <a:rPr lang="en-VN" smtClean="0"/>
              <a:t>21</a:t>
            </a:fld>
            <a:endParaRPr lang="en-VN"/>
          </a:p>
        </p:txBody>
      </p:sp>
    </p:spTree>
    <p:extLst>
      <p:ext uri="{BB962C8B-B14F-4D97-AF65-F5344CB8AC3E}">
        <p14:creationId xmlns:p14="http://schemas.microsoft.com/office/powerpoint/2010/main" val="36669900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1341755" y="1584960"/>
            <a:ext cx="10515599" cy="4933705"/>
          </a:xfrm>
        </p:spPr>
        <p:txBody>
          <a:bodyPr>
            <a:normAutofit/>
          </a:bodyPr>
          <a:lstStyle>
            <a:lvl1pPr marL="180000" indent="-457200">
              <a:lnSpc>
                <a:spcPct val="120000"/>
              </a:lnSpc>
              <a:spcBef>
                <a:spcPts val="600"/>
              </a:spcBef>
              <a:spcAft>
                <a:spcPts val="600"/>
              </a:spcAft>
              <a:buSzPct val="70000"/>
              <a:buFont typeface="Wingdings" pitchFamily="2" charset="2"/>
              <a:buChar char="v"/>
              <a:defRPr sz="2200" b="0" i="0">
                <a:latin typeface="Source Sans Pro" panose="020B0503030403020204" pitchFamily="34" charset="0"/>
                <a:ea typeface="Source Sans Pro" panose="020B0503030403020204" pitchFamily="34" charset="0"/>
                <a:cs typeface="Arial" panose="020B0604020202020204" pitchFamily="34" charset="0"/>
              </a:defRPr>
            </a:lvl1pPr>
            <a:lvl2pPr marL="685800" indent="-372600">
              <a:lnSpc>
                <a:spcPct val="125000"/>
              </a:lnSpc>
              <a:spcBef>
                <a:spcPts val="600"/>
              </a:spcBef>
              <a:spcAft>
                <a:spcPts val="60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1143000" indent="-228600">
              <a:lnSpc>
                <a:spcPct val="125000"/>
              </a:lnSpc>
              <a:spcBef>
                <a:spcPts val="600"/>
              </a:spcBef>
              <a:spcAft>
                <a:spcPts val="600"/>
              </a:spcAft>
              <a:buFont typeface="Wingdings" pitchFamily="2" charset="2"/>
              <a:buChar char="§"/>
              <a:defRPr sz="16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600"/>
              </a:spcBef>
              <a:spcAft>
                <a:spcPts val="60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2057400" indent="-228600">
              <a:lnSpc>
                <a:spcPct val="125000"/>
              </a:lnSpc>
              <a:spcBef>
                <a:spcPts val="600"/>
              </a:spcBef>
              <a:spcAft>
                <a:spcPts val="60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545739A5-89C8-DA9B-12DC-E8DF90D0D190}"/>
              </a:ext>
            </a:extLst>
          </p:cNvPr>
          <p:cNvSpPr>
            <a:spLocks noGrp="1"/>
          </p:cNvSpPr>
          <p:nvPr>
            <p:ph type="sldNum" sz="quarter" idx="12"/>
          </p:nvPr>
        </p:nvSpPr>
        <p:spPr>
          <a:xfrm>
            <a:off x="1199513" y="6451264"/>
            <a:ext cx="1452248" cy="365125"/>
          </a:xfrm>
          <a:prstGeom prst="rect">
            <a:avLst/>
          </a:prstGeom>
        </p:spPr>
        <p:txBody>
          <a:bodyPr/>
          <a:lstStyle/>
          <a:p>
            <a:fld id="{F9D1B1FB-5F67-CB4F-B4C9-E866042D3BED}" type="slidenum">
              <a:rPr lang="en-VN" smtClean="0"/>
              <a:t>‹N°›</a:t>
            </a:fld>
            <a:endParaRPr lang="en-VN"/>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3"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8263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0875-BF5F-B670-4703-8B4AC52037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F521578-C7BF-3D5A-7B8D-7F757669DC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1454060-581A-D656-12A2-D5D8788815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CC5DD24-B50B-02AA-3A23-2BD3B9D7F880}"/>
              </a:ext>
            </a:extLst>
          </p:cNvPr>
          <p:cNvSpPr>
            <a:spLocks noGrp="1"/>
          </p:cNvSpPr>
          <p:nvPr>
            <p:ph type="dt" sz="half" idx="10"/>
          </p:nvPr>
        </p:nvSpPr>
        <p:spPr>
          <a:xfrm>
            <a:off x="838200" y="6356350"/>
            <a:ext cx="2743200" cy="365125"/>
          </a:xfrm>
          <a:prstGeom prst="rect">
            <a:avLst/>
          </a:prstGeom>
        </p:spPr>
        <p:txBody>
          <a:bodyPr/>
          <a:lstStyle/>
          <a:p>
            <a:fld id="{21AE2B21-16ED-4042-8261-C8E26094AE9C}" type="datetimeFigureOut">
              <a:rPr lang="en-VN" smtClean="0"/>
              <a:t>12/24/2024</a:t>
            </a:fld>
            <a:endParaRPr lang="en-VN"/>
          </a:p>
        </p:txBody>
      </p:sp>
      <p:sp>
        <p:nvSpPr>
          <p:cNvPr id="6" name="Footer Placeholder 5">
            <a:extLst>
              <a:ext uri="{FF2B5EF4-FFF2-40B4-BE49-F238E27FC236}">
                <a16:creationId xmlns:a16="http://schemas.microsoft.com/office/drawing/2014/main" id="{071F5648-86C5-5D1D-6D01-6260775E7656}"/>
              </a:ext>
            </a:extLst>
          </p:cNvPr>
          <p:cNvSpPr>
            <a:spLocks noGrp="1"/>
          </p:cNvSpPr>
          <p:nvPr>
            <p:ph type="ftr" sz="quarter" idx="11"/>
          </p:nvPr>
        </p:nvSpPr>
        <p:spPr>
          <a:xfrm>
            <a:off x="4038600" y="6356350"/>
            <a:ext cx="4114800" cy="365125"/>
          </a:xfrm>
          <a:prstGeom prst="rect">
            <a:avLst/>
          </a:prstGeom>
        </p:spPr>
        <p:txBody>
          <a:bodyPr/>
          <a:lstStyle/>
          <a:p>
            <a:endParaRPr lang="en-VN"/>
          </a:p>
        </p:txBody>
      </p:sp>
      <p:sp>
        <p:nvSpPr>
          <p:cNvPr id="7" name="Slide Number Placeholder 6">
            <a:extLst>
              <a:ext uri="{FF2B5EF4-FFF2-40B4-BE49-F238E27FC236}">
                <a16:creationId xmlns:a16="http://schemas.microsoft.com/office/drawing/2014/main" id="{7CD67ACE-D9E4-66AE-2A32-FC178CBE6F4D}"/>
              </a:ext>
            </a:extLst>
          </p:cNvPr>
          <p:cNvSpPr>
            <a:spLocks noGrp="1"/>
          </p:cNvSpPr>
          <p:nvPr>
            <p:ph type="sldNum" sz="quarter" idx="12"/>
          </p:nvPr>
        </p:nvSpPr>
        <p:spPr>
          <a:xfrm>
            <a:off x="8610600" y="6356350"/>
            <a:ext cx="2743200" cy="365125"/>
          </a:xfrm>
          <a:prstGeom prst="rect">
            <a:avLst/>
          </a:prstGeom>
        </p:spPr>
        <p:txBody>
          <a:bodyPr/>
          <a:lstStyle/>
          <a:p>
            <a:fld id="{F9D1B1FB-5F67-CB4F-B4C9-E866042D3BED}" type="slidenum">
              <a:rPr lang="en-VN" smtClean="0"/>
              <a:t>‹N°›</a:t>
            </a:fld>
            <a:endParaRPr lang="en-VN"/>
          </a:p>
        </p:txBody>
      </p:sp>
    </p:spTree>
    <p:extLst>
      <p:ext uri="{BB962C8B-B14F-4D97-AF65-F5344CB8AC3E}">
        <p14:creationId xmlns:p14="http://schemas.microsoft.com/office/powerpoint/2010/main" val="3024849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0A16-D859-416C-8D37-04EAD365F6A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54A95-17DB-5A99-A0B2-6CF0B7A99E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8B2130BC-3982-E683-1E42-59B4985FDD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8454CC-7C7A-7B80-FEF9-CAC41DCEE176}"/>
              </a:ext>
            </a:extLst>
          </p:cNvPr>
          <p:cNvSpPr>
            <a:spLocks noGrp="1"/>
          </p:cNvSpPr>
          <p:nvPr>
            <p:ph type="dt" sz="half" idx="10"/>
          </p:nvPr>
        </p:nvSpPr>
        <p:spPr>
          <a:xfrm>
            <a:off x="838200" y="6356350"/>
            <a:ext cx="2743200" cy="365125"/>
          </a:xfrm>
          <a:prstGeom prst="rect">
            <a:avLst/>
          </a:prstGeom>
        </p:spPr>
        <p:txBody>
          <a:bodyPr/>
          <a:lstStyle/>
          <a:p>
            <a:fld id="{21AE2B21-16ED-4042-8261-C8E26094AE9C}" type="datetimeFigureOut">
              <a:rPr lang="en-VN" smtClean="0"/>
              <a:t>12/24/2024</a:t>
            </a:fld>
            <a:endParaRPr lang="en-VN"/>
          </a:p>
        </p:txBody>
      </p:sp>
      <p:sp>
        <p:nvSpPr>
          <p:cNvPr id="6" name="Footer Placeholder 5">
            <a:extLst>
              <a:ext uri="{FF2B5EF4-FFF2-40B4-BE49-F238E27FC236}">
                <a16:creationId xmlns:a16="http://schemas.microsoft.com/office/drawing/2014/main" id="{7E48CDEC-3C2D-4E72-1EFB-93C16D295BE0}"/>
              </a:ext>
            </a:extLst>
          </p:cNvPr>
          <p:cNvSpPr>
            <a:spLocks noGrp="1"/>
          </p:cNvSpPr>
          <p:nvPr>
            <p:ph type="ftr" sz="quarter" idx="11"/>
          </p:nvPr>
        </p:nvSpPr>
        <p:spPr>
          <a:xfrm>
            <a:off x="4038600" y="6356350"/>
            <a:ext cx="4114800" cy="365125"/>
          </a:xfrm>
          <a:prstGeom prst="rect">
            <a:avLst/>
          </a:prstGeom>
        </p:spPr>
        <p:txBody>
          <a:bodyPr/>
          <a:lstStyle/>
          <a:p>
            <a:endParaRPr lang="en-VN"/>
          </a:p>
        </p:txBody>
      </p:sp>
      <p:sp>
        <p:nvSpPr>
          <p:cNvPr id="7" name="Slide Number Placeholder 6">
            <a:extLst>
              <a:ext uri="{FF2B5EF4-FFF2-40B4-BE49-F238E27FC236}">
                <a16:creationId xmlns:a16="http://schemas.microsoft.com/office/drawing/2014/main" id="{3AEC6640-052A-FC20-33C5-6ABCF3A9E6F4}"/>
              </a:ext>
            </a:extLst>
          </p:cNvPr>
          <p:cNvSpPr>
            <a:spLocks noGrp="1"/>
          </p:cNvSpPr>
          <p:nvPr>
            <p:ph type="sldNum" sz="quarter" idx="12"/>
          </p:nvPr>
        </p:nvSpPr>
        <p:spPr>
          <a:xfrm>
            <a:off x="8610600" y="6356350"/>
            <a:ext cx="2743200" cy="365125"/>
          </a:xfrm>
          <a:prstGeom prst="rect">
            <a:avLst/>
          </a:prstGeom>
        </p:spPr>
        <p:txBody>
          <a:bodyPr/>
          <a:lstStyle/>
          <a:p>
            <a:fld id="{F9D1B1FB-5F67-CB4F-B4C9-E866042D3BED}" type="slidenum">
              <a:rPr lang="en-VN" smtClean="0"/>
              <a:t>‹N°›</a:t>
            </a:fld>
            <a:endParaRPr lang="en-VN"/>
          </a:p>
        </p:txBody>
      </p:sp>
    </p:spTree>
    <p:extLst>
      <p:ext uri="{BB962C8B-B14F-4D97-AF65-F5344CB8AC3E}">
        <p14:creationId xmlns:p14="http://schemas.microsoft.com/office/powerpoint/2010/main" val="37234689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581-4478-316C-E017-3644A95049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9AA1AA1-E0BF-7BA6-9579-F12AA0EE9F8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3BCB3CD-A6CC-7B9F-A324-48D30EE9429B}"/>
              </a:ext>
            </a:extLst>
          </p:cNvPr>
          <p:cNvSpPr>
            <a:spLocks noGrp="1"/>
          </p:cNvSpPr>
          <p:nvPr>
            <p:ph type="dt" sz="half" idx="10"/>
          </p:nvPr>
        </p:nvSpPr>
        <p:spPr>
          <a:xfrm>
            <a:off x="838200" y="6356350"/>
            <a:ext cx="2743200" cy="365125"/>
          </a:xfrm>
          <a:prstGeom prst="rect">
            <a:avLst/>
          </a:prstGeom>
        </p:spPr>
        <p:txBody>
          <a:bodyPr/>
          <a:lstStyle/>
          <a:p>
            <a:fld id="{21AE2B21-16ED-4042-8261-C8E26094AE9C}" type="datetimeFigureOut">
              <a:rPr lang="en-VN" smtClean="0"/>
              <a:t>12/24/2024</a:t>
            </a:fld>
            <a:endParaRPr lang="en-VN"/>
          </a:p>
        </p:txBody>
      </p:sp>
      <p:sp>
        <p:nvSpPr>
          <p:cNvPr id="5" name="Footer Placeholder 4">
            <a:extLst>
              <a:ext uri="{FF2B5EF4-FFF2-40B4-BE49-F238E27FC236}">
                <a16:creationId xmlns:a16="http://schemas.microsoft.com/office/drawing/2014/main" id="{6C8DB536-CC0F-3FD6-5005-EA78F47BE210}"/>
              </a:ext>
            </a:extLst>
          </p:cNvPr>
          <p:cNvSpPr>
            <a:spLocks noGrp="1"/>
          </p:cNvSpPr>
          <p:nvPr>
            <p:ph type="ftr" sz="quarter" idx="11"/>
          </p:nvPr>
        </p:nvSpPr>
        <p:spPr>
          <a:xfrm>
            <a:off x="4038600" y="6356350"/>
            <a:ext cx="4114800" cy="365125"/>
          </a:xfrm>
          <a:prstGeom prst="rect">
            <a:avLst/>
          </a:prstGeom>
        </p:spPr>
        <p:txBody>
          <a:bodyPr/>
          <a:lstStyle/>
          <a:p>
            <a:endParaRPr lang="en-VN"/>
          </a:p>
        </p:txBody>
      </p:sp>
      <p:sp>
        <p:nvSpPr>
          <p:cNvPr id="6" name="Slide Number Placeholder 5">
            <a:extLst>
              <a:ext uri="{FF2B5EF4-FFF2-40B4-BE49-F238E27FC236}">
                <a16:creationId xmlns:a16="http://schemas.microsoft.com/office/drawing/2014/main" id="{D65D10C5-5053-998E-08E9-E24331FC16B9}"/>
              </a:ext>
            </a:extLst>
          </p:cNvPr>
          <p:cNvSpPr>
            <a:spLocks noGrp="1"/>
          </p:cNvSpPr>
          <p:nvPr>
            <p:ph type="sldNum" sz="quarter" idx="12"/>
          </p:nvPr>
        </p:nvSpPr>
        <p:spPr>
          <a:xfrm>
            <a:off x="8610600" y="6356350"/>
            <a:ext cx="2743200" cy="365125"/>
          </a:xfrm>
          <a:prstGeom prst="rect">
            <a:avLst/>
          </a:prstGeom>
        </p:spPr>
        <p:txBody>
          <a:bodyPr/>
          <a:lstStyle/>
          <a:p>
            <a:fld id="{F9D1B1FB-5F67-CB4F-B4C9-E866042D3BED}" type="slidenum">
              <a:rPr lang="en-VN" smtClean="0"/>
              <a:t>‹N°›</a:t>
            </a:fld>
            <a:endParaRPr lang="en-VN"/>
          </a:p>
        </p:txBody>
      </p:sp>
    </p:spTree>
    <p:extLst>
      <p:ext uri="{BB962C8B-B14F-4D97-AF65-F5344CB8AC3E}">
        <p14:creationId xmlns:p14="http://schemas.microsoft.com/office/powerpoint/2010/main" val="23952786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E246E-8C75-DCA3-DB7F-6EA2FEE99F2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61A9E7-BB09-BB63-A116-F16AE1BD414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6E4E0-368F-A032-B110-84FBBFDC645F}"/>
              </a:ext>
            </a:extLst>
          </p:cNvPr>
          <p:cNvSpPr>
            <a:spLocks noGrp="1"/>
          </p:cNvSpPr>
          <p:nvPr>
            <p:ph type="dt" sz="half" idx="10"/>
          </p:nvPr>
        </p:nvSpPr>
        <p:spPr>
          <a:xfrm>
            <a:off x="838200" y="6356350"/>
            <a:ext cx="2743200" cy="365125"/>
          </a:xfrm>
          <a:prstGeom prst="rect">
            <a:avLst/>
          </a:prstGeom>
        </p:spPr>
        <p:txBody>
          <a:bodyPr/>
          <a:lstStyle/>
          <a:p>
            <a:fld id="{21AE2B21-16ED-4042-8261-C8E26094AE9C}" type="datetimeFigureOut">
              <a:rPr lang="en-VN" smtClean="0"/>
              <a:t>12/24/2024</a:t>
            </a:fld>
            <a:endParaRPr lang="en-VN"/>
          </a:p>
        </p:txBody>
      </p:sp>
      <p:sp>
        <p:nvSpPr>
          <p:cNvPr id="5" name="Footer Placeholder 4">
            <a:extLst>
              <a:ext uri="{FF2B5EF4-FFF2-40B4-BE49-F238E27FC236}">
                <a16:creationId xmlns:a16="http://schemas.microsoft.com/office/drawing/2014/main" id="{ACAD2E2B-2A88-3153-08D6-F4DE86BC43BC}"/>
              </a:ext>
            </a:extLst>
          </p:cNvPr>
          <p:cNvSpPr>
            <a:spLocks noGrp="1"/>
          </p:cNvSpPr>
          <p:nvPr>
            <p:ph type="ftr" sz="quarter" idx="11"/>
          </p:nvPr>
        </p:nvSpPr>
        <p:spPr>
          <a:xfrm>
            <a:off x="4038600" y="6356350"/>
            <a:ext cx="4114800" cy="365125"/>
          </a:xfrm>
          <a:prstGeom prst="rect">
            <a:avLst/>
          </a:prstGeom>
        </p:spPr>
        <p:txBody>
          <a:bodyPr/>
          <a:lstStyle/>
          <a:p>
            <a:endParaRPr lang="en-VN"/>
          </a:p>
        </p:txBody>
      </p:sp>
      <p:sp>
        <p:nvSpPr>
          <p:cNvPr id="6" name="Slide Number Placeholder 5">
            <a:extLst>
              <a:ext uri="{FF2B5EF4-FFF2-40B4-BE49-F238E27FC236}">
                <a16:creationId xmlns:a16="http://schemas.microsoft.com/office/drawing/2014/main" id="{4D52D9CE-AE03-F0C2-36D6-266388D7CCBB}"/>
              </a:ext>
            </a:extLst>
          </p:cNvPr>
          <p:cNvSpPr>
            <a:spLocks noGrp="1"/>
          </p:cNvSpPr>
          <p:nvPr>
            <p:ph type="sldNum" sz="quarter" idx="12"/>
          </p:nvPr>
        </p:nvSpPr>
        <p:spPr>
          <a:xfrm>
            <a:off x="8610600" y="6356350"/>
            <a:ext cx="2743200" cy="365125"/>
          </a:xfrm>
          <a:prstGeom prst="rect">
            <a:avLst/>
          </a:prstGeom>
        </p:spPr>
        <p:txBody>
          <a:bodyPr/>
          <a:lstStyle/>
          <a:p>
            <a:fld id="{F9D1B1FB-5F67-CB4F-B4C9-E866042D3BED}" type="slidenum">
              <a:rPr lang="en-VN" smtClean="0"/>
              <a:t>‹N°›</a:t>
            </a:fld>
            <a:endParaRPr lang="en-VN"/>
          </a:p>
        </p:txBody>
      </p:sp>
    </p:spTree>
    <p:extLst>
      <p:ext uri="{BB962C8B-B14F-4D97-AF65-F5344CB8AC3E}">
        <p14:creationId xmlns:p14="http://schemas.microsoft.com/office/powerpoint/2010/main" val="34995022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534C-3992-E80C-5D7C-419F82FC14E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A06FAA3-F771-ABAA-DD2A-1F34B7C386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680C5C5-EC81-CCE8-5170-2881B95CE652}"/>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8C9A2EF-B406-8151-D889-9DA93BD51A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BBFB7D-E2EB-227D-B8ED-96EA345D96FF}"/>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5179834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8DC4C-B624-391A-143A-451BD1FB1C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D0BD753-5362-CD2A-A769-9546A96A710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775458C-2D6B-EB12-3408-C773EC6D56A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F6FCA1D-07F0-6011-B749-279EB7F56C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24D798-BAB7-2370-3B3E-87D5A6771D5B}"/>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1819471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79271-F442-9A7B-CACD-D3977D5E6DD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9C32C37-BDF4-565F-8796-F9062BEBBF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9BF340F-97FE-B974-D94B-9F29BE5CD4A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9E830F4-3E3D-0807-24A2-4CA3742E7A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900500-C1D7-3BE8-C6D2-798705DAB9EF}"/>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25830107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EE26-C17A-32B6-EB73-571CB5A7A4A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383113D-4C17-313D-CA84-716888FDEA6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5FACCC2-4FB6-63F9-CE59-7AD67697BA5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C6F2DF7-3F8B-26D2-C22F-228650BBBCF3}"/>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89C74A87-239D-868F-8B6B-8AD3258D1D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A24066-5AF2-2DC6-0A10-235BF54E9771}"/>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33706312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EE842-5B76-7574-4635-A14B65F26EC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87BBA04-1A24-D0F6-4A63-BD4C679048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1E86196-7EBA-56D1-CD1F-FC3048B0D21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68BB8C5-82AA-BBBF-6828-96746F55DA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89797DE-1169-CA2A-8674-A9466AFADA8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C282C47-2483-1D4D-A2FD-FF8D68BEE22B}"/>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21A759C0-86B4-45D1-F8F9-96C3014D57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780121-345A-F1DD-79C3-4737110604E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17195056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74EE1-3DE4-9CBD-1B8B-B095FFE2867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6A10E23-4BFB-88C2-97AD-B8DFB9805420}"/>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80122DD0-C62D-32E1-FAD2-D921E6631B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425F397-8022-149F-C474-68634279741F}"/>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1829294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339B-C5DF-8184-1D1E-651CF1092DE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61AFE25-D642-889E-C4F3-EB4670CE54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Tree>
    <p:extLst>
      <p:ext uri="{BB962C8B-B14F-4D97-AF65-F5344CB8AC3E}">
        <p14:creationId xmlns:p14="http://schemas.microsoft.com/office/powerpoint/2010/main" val="38072956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AA3013-B9C8-30E1-3B81-A63D52AD7389}"/>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489510C8-A77B-6CB5-80CB-EFF4102E81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1522CF-EB15-8742-7DBE-40459E2B8E9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28718841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188DE-BB01-3201-6AE6-FE3396593B3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BDEBE45-40F6-BCD0-FB08-3374B7246A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5FB1E89-23BB-88D8-F5FC-DF745AB040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F87D407-45B2-655F-1EE5-DADA24BC1EA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750F3F6-F3F3-F9BC-D530-28D9EB704F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C261D6-2D65-4F90-255B-873FB958C051}"/>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4524150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0F5E5-BADB-04BD-1768-D8EE2C8DAD3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5EC6AD5-47C5-7AE8-A03B-7D82F1E67F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BD51C59C-D79A-A47C-3396-88694A3C84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522797D-6CAF-1E67-18F8-C42C8AC7ACB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D8C93FBE-5C2E-D66B-8CE9-3949C62AC3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638ADA-78F9-D97B-A5C9-2179D7A7715E}"/>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42758000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D797-2CF1-C516-D383-BDFDD21B930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460AC56-BEBD-1B97-EAE6-6F7BA56493D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810CB02-DD6B-2BD0-F84C-D72D7CD2191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174A222-A706-43D0-BA66-281511C7A7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2656B9-88C1-8142-D963-DD24366AB97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13950502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CEDAFF-D413-99F1-E7C6-9F22F2E48FF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B0FA566-B369-A468-2CF4-3D99CF5AF89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F57350F-59BF-02EC-1CE7-5D2C4F73A83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F370362-1707-C4FD-DBA4-9C9C63783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387BFB-5393-705E-BCBB-0B97865F524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38664156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A4BDF-131F-4ECF-8FA0-431CFC1208E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7DA5685-FB8A-4E40-9FC3-BB8D7441C7E0}"/>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EA51AD5-E3F5-427E-B53A-A7572BE9B4F5}"/>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43CE9D1-8ECE-454F-BBD1-3F6368A5361E}"/>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B1B2E9F-237B-46DE-80B0-2B5FD536D48C}"/>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7485405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EF5FA-ADE2-424E-A228-6AACCD3F99B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581751F-2813-47FB-964F-9940AA56ED7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A441C6-A297-4926-BF59-714FC328C598}"/>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D8276B24-D577-479B-851F-621C7C563965}"/>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249F878-8028-44C2-B863-AA585E56F32E}"/>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41622119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AFBCE-4AE9-41E0-85B8-335E5BE828C0}"/>
              </a:ext>
            </a:extLst>
          </p:cNvPr>
          <p:cNvSpPr>
            <a:spLocks noGrp="1"/>
          </p:cNvSpPr>
          <p:nvPr>
            <p:ph type="title"/>
          </p:nvPr>
        </p:nvSpPr>
        <p:spPr>
          <a:xfrm>
            <a:off x="831851" y="1709740"/>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563AEE1-FE23-406C-AD6B-48D4A8757A42}"/>
              </a:ext>
            </a:extLst>
          </p:cNvPr>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D009E8A-8475-44A8-9A9D-244C0C0FFF1A}"/>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8F12861B-79F0-4256-8734-63509318E73C}"/>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3C04923-7305-486C-BDBF-5D9E3A4AFE84}"/>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73723818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85918-F109-450A-BF3F-DA67C7F504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4654D5D-CFDA-4183-B38B-8C265329A60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6AA3638-7D4C-46D7-9D83-A8E3D40A1CD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B1CC864F-F5E3-40CB-B2D4-CD849B40E1F0}"/>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670DCE9-5306-4100-B02C-085B0FF00FF4}"/>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8216682-46ED-4884-B914-49E0B80099FA}"/>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6867639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DB9C9-6867-4A52-9913-C088B97C21E5}"/>
              </a:ext>
            </a:extLst>
          </p:cNvPr>
          <p:cNvSpPr>
            <a:spLocks noGrp="1"/>
          </p:cNvSpPr>
          <p:nvPr>
            <p:ph type="title"/>
          </p:nvPr>
        </p:nvSpPr>
        <p:spPr>
          <a:xfrm>
            <a:off x="839788" y="365127"/>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72500CF-A10E-497E-9963-EC46A812B5AB}"/>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49104F5-E5BF-4D8D-A0D9-B4DBC573E061}"/>
              </a:ext>
            </a:extLst>
          </p:cNvPr>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C2CEA1F-4FF4-4C69-838B-E76E5B15CDD5}"/>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17C3D13-A864-4391-BD27-34F2E7603272}"/>
              </a:ext>
            </a:extLst>
          </p:cNvPr>
          <p:cNvSpPr>
            <a:spLocks noGrp="1"/>
          </p:cNvSpPr>
          <p:nvPr>
            <p:ph sz="quarter" idx="4"/>
          </p:nvPr>
        </p:nvSpPr>
        <p:spPr>
          <a:xfrm>
            <a:off x="6172201"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FC7EE65-B2C5-46FE-A607-3692A50E6B8B}"/>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F51F1303-4C14-447E-B304-90931473086A}"/>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B230E0E5-1948-4D80-8BA9-04551D7AB9F8}"/>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42626193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A4AC03-B066-DF9E-E499-D16CB3DE3613}"/>
              </a:ext>
            </a:extLst>
          </p:cNvPr>
          <p:cNvSpPr/>
          <p:nvPr/>
        </p:nvSpPr>
        <p:spPr>
          <a:xfrm>
            <a:off x="1127761" y="339334"/>
            <a:ext cx="10729594" cy="6179331"/>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solidFill>
                <a:schemeClr val="bg1">
                  <a:lumMod val="95000"/>
                </a:schemeClr>
              </a:solidFill>
            </a:endParaRPr>
          </a:p>
        </p:txBody>
      </p:sp>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1341755" y="1584960"/>
            <a:ext cx="10515599" cy="4933705"/>
          </a:xfrm>
        </p:spPr>
        <p:txBody>
          <a:bodyPr>
            <a:normAutofit/>
          </a:bodyPr>
          <a:lstStyle>
            <a:lvl1pPr marL="180000" indent="-457200">
              <a:lnSpc>
                <a:spcPct val="120000"/>
              </a:lnSpc>
              <a:spcBef>
                <a:spcPts val="600"/>
              </a:spcBef>
              <a:spcAft>
                <a:spcPts val="600"/>
              </a:spcAft>
              <a:buSzPct val="70000"/>
              <a:buFont typeface="Wingdings" pitchFamily="2" charset="2"/>
              <a:buChar char="v"/>
              <a:defRPr sz="2200" b="0" i="0">
                <a:latin typeface="Source Sans Pro" panose="020B0503030403020204" pitchFamily="34" charset="0"/>
                <a:ea typeface="Source Sans Pro" panose="020B0503030403020204" pitchFamily="34" charset="0"/>
                <a:cs typeface="Arial" panose="020B0604020202020204" pitchFamily="34" charset="0"/>
              </a:defRPr>
            </a:lvl1pPr>
            <a:lvl2pPr marL="685800" indent="-372600">
              <a:lnSpc>
                <a:spcPct val="125000"/>
              </a:lnSpc>
              <a:spcBef>
                <a:spcPts val="600"/>
              </a:spcBef>
              <a:spcAft>
                <a:spcPts val="60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1143000" indent="-228600">
              <a:lnSpc>
                <a:spcPct val="125000"/>
              </a:lnSpc>
              <a:spcBef>
                <a:spcPts val="600"/>
              </a:spcBef>
              <a:spcAft>
                <a:spcPts val="600"/>
              </a:spcAft>
              <a:buFont typeface="Wingdings" pitchFamily="2" charset="2"/>
              <a:buChar char="§"/>
              <a:defRPr sz="16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600"/>
              </a:spcBef>
              <a:spcAft>
                <a:spcPts val="60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2057400" indent="-228600">
              <a:lnSpc>
                <a:spcPct val="125000"/>
              </a:lnSpc>
              <a:spcBef>
                <a:spcPts val="600"/>
              </a:spcBef>
              <a:spcAft>
                <a:spcPts val="60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3"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
        <p:nvSpPr>
          <p:cNvPr id="5" name="Slide Number Placeholder 5">
            <a:extLst>
              <a:ext uri="{FF2B5EF4-FFF2-40B4-BE49-F238E27FC236}">
                <a16:creationId xmlns:a16="http://schemas.microsoft.com/office/drawing/2014/main" id="{634F9F63-72D9-8136-EE56-4272F6A5A9F6}"/>
              </a:ext>
            </a:extLst>
          </p:cNvPr>
          <p:cNvSpPr txBox="1">
            <a:spLocks/>
          </p:cNvSpPr>
          <p:nvPr/>
        </p:nvSpPr>
        <p:spPr>
          <a:xfrm>
            <a:off x="1199513" y="6442783"/>
            <a:ext cx="145224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 </a:t>
            </a:r>
            <a:r>
              <a:rPr lang="en-US" sz="1400" i="1">
                <a:solidFill>
                  <a:schemeClr val="bg1">
                    <a:lumMod val="75000"/>
                  </a:schemeClr>
                </a:solidFill>
                <a:latin typeface="Palatino Linotype" panose="02040502050505030304" pitchFamily="18" charset="0"/>
              </a:rPr>
              <a:t>Chương 5_</a:t>
            </a:r>
            <a:r>
              <a:rPr lang="en-US" sz="1600" i="1">
                <a:solidFill>
                  <a:schemeClr val="bg1">
                    <a:lumMod val="75000"/>
                  </a:schemeClr>
                </a:solidFill>
                <a:latin typeface="Palatino Linotype" panose="02040502050505030304" pitchFamily="18" charset="0"/>
              </a:rPr>
              <a:t>P</a:t>
            </a:r>
            <a:fld id="{074B966B-61C1-4D35-A6DB-517C1428DB9D}" type="slidenum">
              <a:rPr lang="en-US" sz="1600" b="1" i="1" smtClean="0">
                <a:solidFill>
                  <a:schemeClr val="bg1">
                    <a:lumMod val="75000"/>
                  </a:schemeClr>
                </a:solidFill>
                <a:latin typeface="Palatino Linotype" panose="02040502050505030304" pitchFamily="18" charset="0"/>
              </a:rPr>
              <a:pPr/>
              <a:t>‹N°›</a:t>
            </a:fld>
            <a:endParaRPr lang="en-US" b="1" i="1">
              <a:solidFill>
                <a:schemeClr val="bg1">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124847428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4A94F-028D-4F24-A118-445F67C2B7A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115626A-05DB-48DD-953A-E856D8F1692C}"/>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D16B7F81-9724-4D43-9A94-00E33DDCFF73}"/>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1E59305A-6316-4A2B-A967-F34B37FC4502}"/>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17447215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95259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063EB-3B37-4401-8CB4-E9708528FCF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44373C6-8E06-4B1B-99A9-DE5D0023E1DB}"/>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F5F5E98-6443-4594-A74C-78E2285322DA}"/>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92F4B0F-AF26-40BF-8447-586A456F6619}"/>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48738CA1-F8D6-4B47-947D-810AEF3F12AF}"/>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1C4FDC0-121E-4DBE-8C7F-B9FDFE876BA4}"/>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9931359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C8C04-068B-40BA-9427-B24984A41C6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E76F0AE0-3F41-4716-A8A2-CE16925D2331}"/>
              </a:ext>
            </a:extLst>
          </p:cNvPr>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692E1BD1-4246-4C28-80E0-95001E16C784}"/>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B604FDF-45FB-47DD-826C-D9558DD7BF20}"/>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E1C2F13-3E38-423D-9615-2AC41881DF81}"/>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669C229-0ADD-4923-BC88-C6957302410F}"/>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15702346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23F64-4671-461A-9E7D-D85657F3C4E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2D9B530-A9FF-40EA-8316-20C40413A0B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180A229-68D9-402D-AB9E-C6264435B710}"/>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29E2B44-64FC-4DD7-9518-8574764E44AF}"/>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636CBB2-E014-4512-B44D-D358DAE5113A}"/>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15973968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049288-FFEC-411B-B1C4-F6C42DA8A92A}"/>
              </a:ext>
            </a:extLst>
          </p:cNvPr>
          <p:cNvSpPr>
            <a:spLocks noGrp="1"/>
          </p:cNvSpPr>
          <p:nvPr>
            <p:ph type="title" orient="vert"/>
          </p:nvPr>
        </p:nvSpPr>
        <p:spPr>
          <a:xfrm>
            <a:off x="8724901"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ABF9253-7648-4981-96A7-C9363371D59F}"/>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BCCCF1A-1915-489F-861A-6D45530BF228}"/>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964C5A81-D5A5-419E-8B12-0EC36759F6BF}"/>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1B9FB95-FDB4-408E-959C-42C1B1D1873C}"/>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87420131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7B8B3-696C-CDAE-8010-8F448A606C1A}"/>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2929028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7B8B3-696C-CDAE-8010-8F448A606C1A}"/>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232191015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339B-C5DF-8184-1D1E-651CF1092DE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61AFE25-D642-889E-C4F3-EB4670CE54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BDA39F0-8E64-DF4C-FA57-8889026DAC2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0178783-8AC0-DF7D-B186-F2116E920A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CBBD39-5B3E-C2DF-06D7-99435440C875}"/>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176098454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6F8FA91-5AF3-9583-73BD-38F46F3118E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FF35449-1DAF-2479-D489-4995448919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5739A5-89C8-DA9B-12DC-E8DF90D0D190}"/>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325248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3"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124E1441-9AFB-0AD3-04A8-BD324E4F21D0}"/>
              </a:ext>
            </a:extLst>
          </p:cNvPr>
          <p:cNvGraphicFramePr>
            <a:graphicFrameLocks/>
          </p:cNvGraphicFramePr>
          <p:nvPr>
            <p:extLst>
              <p:ext uri="{D42A27DB-BD31-4B8C-83A1-F6EECF244321}">
                <p14:modId xmlns:p14="http://schemas.microsoft.com/office/powerpoint/2010/main" val="105850996"/>
              </p:ext>
            </p:extLst>
          </p:nvPr>
        </p:nvGraphicFramePr>
        <p:xfrm>
          <a:off x="1341438" y="1584324"/>
          <a:ext cx="10515600" cy="47517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5">
            <a:extLst>
              <a:ext uri="{FF2B5EF4-FFF2-40B4-BE49-F238E27FC236}">
                <a16:creationId xmlns:a16="http://schemas.microsoft.com/office/drawing/2014/main" id="{C57E45E6-D9B7-C8D4-24D0-EAE762264F53}"/>
              </a:ext>
            </a:extLst>
          </p:cNvPr>
          <p:cNvSpPr txBox="1">
            <a:spLocks/>
          </p:cNvSpPr>
          <p:nvPr/>
        </p:nvSpPr>
        <p:spPr>
          <a:xfrm>
            <a:off x="1219833" y="6431582"/>
            <a:ext cx="1452248" cy="331932"/>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 </a:t>
            </a:r>
            <a:r>
              <a:rPr lang="en-US" sz="1400" i="1">
                <a:solidFill>
                  <a:schemeClr val="bg1">
                    <a:lumMod val="75000"/>
                  </a:schemeClr>
                </a:solidFill>
                <a:latin typeface="Palatino Linotype" panose="02040502050505030304" pitchFamily="18" charset="0"/>
              </a:rPr>
              <a:t>Chương 1_</a:t>
            </a:r>
            <a:r>
              <a:rPr lang="en-US" sz="1600" i="1">
                <a:solidFill>
                  <a:schemeClr val="bg1">
                    <a:lumMod val="75000"/>
                  </a:schemeClr>
                </a:solidFill>
                <a:latin typeface="Palatino Linotype" panose="02040502050505030304" pitchFamily="18" charset="0"/>
              </a:rPr>
              <a:t>P</a:t>
            </a:r>
            <a:fld id="{074B966B-61C1-4D35-A6DB-517C1428DB9D}" type="slidenum">
              <a:rPr lang="en-US" sz="1600" b="1" i="1" smtClean="0">
                <a:solidFill>
                  <a:schemeClr val="bg1">
                    <a:lumMod val="75000"/>
                  </a:schemeClr>
                </a:solidFill>
                <a:latin typeface="Palatino Linotype" panose="02040502050505030304" pitchFamily="18" charset="0"/>
              </a:rPr>
              <a:pPr/>
              <a:t>‹N°›</a:t>
            </a:fld>
            <a:endParaRPr lang="en-US" b="1" i="1">
              <a:solidFill>
                <a:schemeClr val="bg1">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389769253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7CE4-AD3F-9BC9-1A87-AF91C7B5D88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3257ED-8654-4A4D-7E95-AF72CFB02E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AA37731-0932-B5E5-D0EC-CBC44D0F9D0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4E1FA61-4D77-9939-C20E-D6916DF7C6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09D389-3E56-0B2E-8BED-5B8FAFFFA391}"/>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45221193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4CFB-9E6D-26E9-6CE8-62BB6688CD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1C8EA0-100B-9E18-1854-308B9CC95C0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3897D0-F17C-62AD-4A14-554C5BF6271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A97E1A-ECFE-9B87-93B9-5ABF136D21C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9BA72FB-0509-D5A6-A428-C04D61940F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41AA42-3BC3-3AD2-2ABB-08BBCBE285E6}"/>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32205274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FC33-B5E7-5DF6-ADCE-A761CEA7383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9BA230-E04A-73B0-7F62-8F5F992261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2BAB055-3B10-6F28-A02E-D98B70DDED8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5F30A07-EA40-410E-6709-F2573705A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4C3F6D6-E78B-E627-5908-5D288383301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CC660D-E21E-2830-759A-74E2C243EDC0}"/>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B84A6BB5-FAC6-4272-CEE6-CA31EF6056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F6E85E2-6240-231D-3A9B-5C16DAD6A197}"/>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419207211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DF5A4-CDAF-6988-F5D7-78FCA379493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C75B368-EE44-2802-497E-FA525E486EAF}"/>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ACE55E8D-A25F-59F3-6A7A-0473137FCE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A35CAB-E2A5-DE7B-FDC3-F5EDCB159AFA}"/>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1197378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DAAED0-06F6-1E33-4D8E-89FDB7146B29}"/>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39A37CC8-DDC9-5424-3DDF-75D087AA03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D1E9E1E-052E-3796-3CAA-C9F89F9F3DE8}"/>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393333340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0875-BF5F-B670-4703-8B4AC52037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F521578-C7BF-3D5A-7B8D-7F757669DC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1454060-581A-D656-12A2-D5D8788815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CC5DD24-B50B-02AA-3A23-2BD3B9D7F88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071F5648-86C5-5D1D-6D01-6260775E76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D67ACE-D9E4-66AE-2A32-FC178CBE6F4D}"/>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94095615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0A16-D859-416C-8D37-04EAD365F6A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54A95-17DB-5A99-A0B2-6CF0B7A99E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8B2130BC-3982-E683-1E42-59B4985FDD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8454CC-7C7A-7B80-FEF9-CAC41DCEE176}"/>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7E48CDEC-3C2D-4E72-1EFB-93C16D295B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EC6640-052A-FC20-33C5-6ABCF3A9E6F4}"/>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407466957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581-4478-316C-E017-3644A95049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9AA1AA1-E0BF-7BA6-9579-F12AA0EE9F8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3BCB3CD-A6CC-7B9F-A324-48D30EE9429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C8DB536-CC0F-3FD6-5005-EA78F47BE2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5D10C5-5053-998E-08E9-E24331FC16B9}"/>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268537696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E246E-8C75-DCA3-DB7F-6EA2FEE99F2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61A9E7-BB09-BB63-A116-F16AE1BD414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6E4E0-368F-A032-B110-84FBBFDC645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CAD2E2B-2A88-3153-08D6-F4DE86BC43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52D9CE-AE03-F0C2-36D6-266388D7CCBB}"/>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345215067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339B-C5DF-8184-1D1E-651CF1092DE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61AFE25-D642-889E-C4F3-EB4670CE54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BDA39F0-8E64-DF4C-FA57-8889026DAC23}"/>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30178783-8AC0-DF7D-B186-F2116E920A3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1CBBD39-5B3E-C2DF-06D7-99435440C875}"/>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5164405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172294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6F8FA91-5AF3-9583-73BD-38F46F3118E6}"/>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FF35449-1DAF-2479-D489-49954489196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45739A5-89C8-DA9B-12DC-E8DF90D0D190}"/>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69776669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7CE4-AD3F-9BC9-1A87-AF91C7B5D88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3257ED-8654-4A4D-7E95-AF72CFB02E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AA37731-0932-B5E5-D0EC-CBC44D0F9D0F}"/>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64E1FA61-4D77-9939-C20E-D6916DF7C6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D09D389-3E56-0B2E-8BED-5B8FAFFFA391}"/>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15797172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4CFB-9E6D-26E9-6CE8-62BB6688CD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1C8EA0-100B-9E18-1854-308B9CC95C0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3897D0-F17C-62AD-4A14-554C5BF6271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A97E1A-ECFE-9B87-93B9-5ABF136D21C5}"/>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29BA72FB-0509-D5A6-A428-C04D61940FD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A41AA42-3BC3-3AD2-2ABB-08BBCBE285E6}"/>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78380479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FC33-B5E7-5DF6-ADCE-A761CEA7383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9BA230-E04A-73B0-7F62-8F5F992261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2BAB055-3B10-6F28-A02E-D98B70DDED8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5F30A07-EA40-410E-6709-F2573705A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4C3F6D6-E78B-E627-5908-5D288383301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CC660D-E21E-2830-759A-74E2C243EDC0}"/>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B84A6BB5-FAC6-4272-CEE6-CA31EF60561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3F6E85E2-6240-231D-3A9B-5C16DAD6A197}"/>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133812953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DF5A4-CDAF-6988-F5D7-78FCA379493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C75B368-EE44-2802-497E-FA525E486EAF}"/>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ACE55E8D-A25F-59F3-6A7A-0473137FCE3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99A35CAB-E2A5-DE7B-FDC3-F5EDCB159AFA}"/>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52314504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DAAED0-06F6-1E33-4D8E-89FDB7146B29}"/>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39A37CC8-DDC9-5424-3DDF-75D087AA030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D1E9E1E-052E-3796-3CAA-C9F89F9F3DE8}"/>
              </a:ext>
            </a:extLst>
          </p:cNvPr>
          <p:cNvSpPr>
            <a:spLocks noGrp="1"/>
          </p:cNvSpPr>
          <p:nvPr>
            <p:ph type="sldNum" sz="quarter" idx="12"/>
          </p:nvPr>
        </p:nvSpPr>
        <p:spPr>
          <a:xfrm>
            <a:off x="8610600" y="6356350"/>
            <a:ext cx="2743200" cy="365125"/>
          </a:xfrm>
          <a:prstGeom prst="rect">
            <a:avLst/>
          </a:prstGeom>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164251584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0875-BF5F-B670-4703-8B4AC52037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F521578-C7BF-3D5A-7B8D-7F757669DC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1454060-581A-D656-12A2-D5D8788815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CC5DD24-B50B-02AA-3A23-2BD3B9D7F880}"/>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071F5648-86C5-5D1D-6D01-6260775E765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CD67ACE-D9E4-66AE-2A32-FC178CBE6F4D}"/>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24220297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0A16-D859-416C-8D37-04EAD365F6A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54A95-17DB-5A99-A0B2-6CF0B7A99E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8B2130BC-3982-E683-1E42-59B4985FDD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8454CC-7C7A-7B80-FEF9-CAC41DCEE176}"/>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7E48CDEC-3C2D-4E72-1EFB-93C16D295BE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AEC6640-052A-FC20-33C5-6ABCF3A9E6F4}"/>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63850095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581-4478-316C-E017-3644A95049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9AA1AA1-E0BF-7BA6-9579-F12AA0EE9F8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3BCB3CD-A6CC-7B9F-A324-48D30EE9429B}"/>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6C8DB536-CC0F-3FD6-5005-EA78F47BE21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65D10C5-5053-998E-08E9-E24331FC16B9}"/>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44015757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E246E-8C75-DCA3-DB7F-6EA2FEE99F2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61A9E7-BB09-BB63-A116-F16AE1BD414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6E4E0-368F-A032-B110-84FBBFDC645F}"/>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CAD2E2B-2A88-3153-08D6-F4DE86BC43B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D52D9CE-AE03-F0C2-36D6-266388D7CCBB}"/>
              </a:ext>
            </a:extLst>
          </p:cNvPr>
          <p:cNvSpPr>
            <a:spLocks noGrp="1"/>
          </p:cNvSpPr>
          <p:nvPr>
            <p:ph type="sldNum" sz="quarter" idx="12"/>
          </p:nvPr>
        </p:nvSpPr>
        <p:spPr>
          <a:xfrm>
            <a:off x="8610600" y="6356350"/>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483440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DF5A4-CDAF-6988-F5D7-78FCA379493D}"/>
              </a:ext>
            </a:extLst>
          </p:cNvPr>
          <p:cNvSpPr>
            <a:spLocks noGrp="1"/>
          </p:cNvSpPr>
          <p:nvPr>
            <p:ph type="title" hasCustomPrompt="1"/>
          </p:nvPr>
        </p:nvSpPr>
        <p:spPr>
          <a:xfrm>
            <a:off x="1240155" y="1477254"/>
            <a:ext cx="10515600" cy="1054972"/>
          </a:xfrm>
          <a:solidFill>
            <a:schemeClr val="bg2"/>
          </a:solidFill>
        </p:spPr>
        <p:txBody>
          <a:bodyPr>
            <a:normAutofit/>
          </a:bodyPr>
          <a:lstStyle>
            <a:lvl1pPr>
              <a:defRPr sz="4000" i="1" u="none">
                <a:latin typeface="Palatino Linotype" panose="02040502050505030304" pitchFamily="18" charset="0"/>
              </a:defRPr>
            </a:lvl1pPr>
          </a:lstStyle>
          <a:p>
            <a:r>
              <a:rPr lang="en-US"/>
              <a:t>Bài tập</a:t>
            </a:r>
          </a:p>
        </p:txBody>
      </p:sp>
      <p:sp>
        <p:nvSpPr>
          <p:cNvPr id="6" name="Content Placeholder 2">
            <a:extLst>
              <a:ext uri="{FF2B5EF4-FFF2-40B4-BE49-F238E27FC236}">
                <a16:creationId xmlns:a16="http://schemas.microsoft.com/office/drawing/2014/main" id="{C3DE4B15-7A4F-1D9B-BD43-498C1A7F43B2}"/>
              </a:ext>
            </a:extLst>
          </p:cNvPr>
          <p:cNvSpPr>
            <a:spLocks noGrp="1"/>
          </p:cNvSpPr>
          <p:nvPr>
            <p:ph idx="1"/>
          </p:nvPr>
        </p:nvSpPr>
        <p:spPr>
          <a:xfrm>
            <a:off x="1240156" y="2600961"/>
            <a:ext cx="10515599" cy="2641599"/>
          </a:xfrm>
          <a:solidFill>
            <a:schemeClr val="bg2"/>
          </a:solidFill>
        </p:spPr>
        <p:txBody>
          <a:bodyPr>
            <a:normAutofit/>
          </a:bodyPr>
          <a:lstStyle>
            <a:lvl1pPr marL="180000" indent="-457200">
              <a:lnSpc>
                <a:spcPct val="120000"/>
              </a:lnSpc>
              <a:spcBef>
                <a:spcPts val="600"/>
              </a:spcBef>
              <a:spcAft>
                <a:spcPts val="600"/>
              </a:spcAft>
              <a:buSzPct val="70000"/>
              <a:buFont typeface="Wingdings" pitchFamily="2" charset="2"/>
              <a:buChar char="v"/>
              <a:defRPr sz="2200" b="0" i="1">
                <a:latin typeface="Palatino Linotype" panose="02040502050505030304" pitchFamily="18" charset="0"/>
                <a:ea typeface="Source Sans Pro" panose="020B0503030403020204" pitchFamily="34" charset="0"/>
                <a:cs typeface="Arial" panose="020B0604020202020204" pitchFamily="34" charset="0"/>
              </a:defRPr>
            </a:lvl1pPr>
            <a:lvl2pPr marL="685800" indent="-372600">
              <a:lnSpc>
                <a:spcPct val="125000"/>
              </a:lnSpc>
              <a:spcBef>
                <a:spcPts val="600"/>
              </a:spcBef>
              <a:spcAft>
                <a:spcPts val="60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1143000" indent="-228600">
              <a:lnSpc>
                <a:spcPct val="125000"/>
              </a:lnSpc>
              <a:spcBef>
                <a:spcPts val="600"/>
              </a:spcBef>
              <a:spcAft>
                <a:spcPts val="600"/>
              </a:spcAft>
              <a:buFont typeface="Wingdings" pitchFamily="2" charset="2"/>
              <a:buChar char="§"/>
              <a:defRPr sz="16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600"/>
              </a:spcBef>
              <a:spcAft>
                <a:spcPts val="60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2057400" indent="-228600">
              <a:lnSpc>
                <a:spcPct val="125000"/>
              </a:lnSpc>
              <a:spcBef>
                <a:spcPts val="600"/>
              </a:spcBef>
              <a:spcAft>
                <a:spcPts val="60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p:txBody>
      </p:sp>
      <p:sp>
        <p:nvSpPr>
          <p:cNvPr id="7" name="Slide Number Placeholder 5">
            <a:extLst>
              <a:ext uri="{FF2B5EF4-FFF2-40B4-BE49-F238E27FC236}">
                <a16:creationId xmlns:a16="http://schemas.microsoft.com/office/drawing/2014/main" id="{61252704-DDE2-183B-464E-639BF103E94B}"/>
              </a:ext>
            </a:extLst>
          </p:cNvPr>
          <p:cNvSpPr>
            <a:spLocks noGrp="1"/>
          </p:cNvSpPr>
          <p:nvPr>
            <p:ph type="sldNum" sz="quarter" idx="12"/>
          </p:nvPr>
        </p:nvSpPr>
        <p:spPr>
          <a:xfrm>
            <a:off x="1067433" y="6454298"/>
            <a:ext cx="1452248" cy="331932"/>
          </a:xfrm>
          <a:prstGeom prst="rect">
            <a:avLst/>
          </a:prstGeom>
        </p:spPr>
        <p:txBody>
          <a:bodyPr/>
          <a:lstStyle/>
          <a:p>
            <a:fld id="{F9D1B1FB-5F67-CB4F-B4C9-E866042D3BED}" type="slidenum">
              <a:rPr lang="en-VN" smtClean="0"/>
              <a:t>‹N°›</a:t>
            </a:fld>
            <a:endParaRPr lang="en-VN"/>
          </a:p>
        </p:txBody>
      </p:sp>
    </p:spTree>
    <p:extLst>
      <p:ext uri="{BB962C8B-B14F-4D97-AF65-F5344CB8AC3E}">
        <p14:creationId xmlns:p14="http://schemas.microsoft.com/office/powerpoint/2010/main" val="296430680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534C-3992-E80C-5D7C-419F82FC14E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A06FAA3-F771-ABAA-DD2A-1F34B7C386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680C5C5-EC81-CCE8-5170-2881B95CE652}"/>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8C9A2EF-B406-8151-D889-9DA93BD51A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BBFB7D-E2EB-227D-B8ED-96EA345D96FF}"/>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353200712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8DC4C-B624-391A-143A-451BD1FB1C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D0BD753-5362-CD2A-A769-9546A96A710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775458C-2D6B-EB12-3408-C773EC6D56A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F6FCA1D-07F0-6011-B749-279EB7F56C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24D798-BAB7-2370-3B3E-87D5A6771D5B}"/>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238242594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79271-F442-9A7B-CACD-D3977D5E6DD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9C32C37-BDF4-565F-8796-F9062BEBBF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9BF340F-97FE-B974-D94B-9F29BE5CD4A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9E830F4-3E3D-0807-24A2-4CA3742E7A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900500-C1D7-3BE8-C6D2-798705DAB9EF}"/>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164446864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EE26-C17A-32B6-EB73-571CB5A7A4A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383113D-4C17-313D-CA84-716888FDEA6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5FACCC2-4FB6-63F9-CE59-7AD67697BA5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C6F2DF7-3F8B-26D2-C22F-228650BBBCF3}"/>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89C74A87-239D-868F-8B6B-8AD3258D1D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A24066-5AF2-2DC6-0A10-235BF54E9771}"/>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396377360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EE842-5B76-7574-4635-A14B65F26EC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87BBA04-1A24-D0F6-4A63-BD4C679048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1E86196-7EBA-56D1-CD1F-FC3048B0D21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68BB8C5-82AA-BBBF-6828-96746F55DA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89797DE-1169-CA2A-8674-A9466AFADA8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C282C47-2483-1D4D-A2FD-FF8D68BEE22B}"/>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21A759C0-86B4-45D1-F8F9-96C3014D57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780121-345A-F1DD-79C3-4737110604E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95889480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74EE1-3DE4-9CBD-1B8B-B095FFE2867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6A10E23-4BFB-88C2-97AD-B8DFB9805420}"/>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80122DD0-C62D-32E1-FAD2-D921E6631B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425F397-8022-149F-C474-68634279741F}"/>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288163552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AA3013-B9C8-30E1-3B81-A63D52AD7389}"/>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489510C8-A77B-6CB5-80CB-EFF4102E81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1522CF-EB15-8742-7DBE-40459E2B8E9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172736655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188DE-BB01-3201-6AE6-FE3396593B3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BDEBE45-40F6-BCD0-FB08-3374B7246A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5FB1E89-23BB-88D8-F5FC-DF745AB040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F87D407-45B2-655F-1EE5-DADA24BC1EA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750F3F6-F3F3-F9BC-D530-28D9EB704F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C261D6-2D65-4F90-255B-873FB958C051}"/>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370527086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0F5E5-BADB-04BD-1768-D8EE2C8DAD3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5EC6AD5-47C5-7AE8-A03B-7D82F1E67F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BD51C59C-D79A-A47C-3396-88694A3C84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522797D-6CAF-1E67-18F8-C42C8AC7ACB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D8C93FBE-5C2E-D66B-8CE9-3949C62AC3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638ADA-78F9-D97B-A5C9-2179D7A7715E}"/>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101840018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D797-2CF1-C516-D383-BDFDD21B930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460AC56-BEBD-1B97-EAE6-6F7BA56493D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810CB02-DD6B-2BD0-F84C-D72D7CD2191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174A222-A706-43D0-BA66-281511C7A7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2656B9-88C1-8142-D963-DD24366AB97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3900096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7CE4-AD3F-9BC9-1A87-AF91C7B5D884}"/>
              </a:ext>
            </a:extLst>
          </p:cNvPr>
          <p:cNvSpPr>
            <a:spLocks noGrp="1"/>
          </p:cNvSpPr>
          <p:nvPr>
            <p:ph type="title"/>
          </p:nvPr>
        </p:nvSpPr>
        <p:spPr>
          <a:xfrm>
            <a:off x="1219200" y="1709738"/>
            <a:ext cx="10128250" cy="2852737"/>
          </a:xfrm>
        </p:spPr>
        <p:txBody>
          <a:bodyPr anchor="b"/>
          <a:lstStyle>
            <a:lvl1pPr>
              <a:defRPr sz="48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3257ED-8654-4A4D-7E95-AF72CFB02EE1}"/>
              </a:ext>
            </a:extLst>
          </p:cNvPr>
          <p:cNvSpPr>
            <a:spLocks noGrp="1"/>
          </p:cNvSpPr>
          <p:nvPr>
            <p:ph type="body" idx="1"/>
          </p:nvPr>
        </p:nvSpPr>
        <p:spPr>
          <a:xfrm>
            <a:off x="1219200" y="4589463"/>
            <a:ext cx="1012825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Tree>
    <p:extLst>
      <p:ext uri="{BB962C8B-B14F-4D97-AF65-F5344CB8AC3E}">
        <p14:creationId xmlns:p14="http://schemas.microsoft.com/office/powerpoint/2010/main" val="31626504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CEDAFF-D413-99F1-E7C6-9F22F2E48FF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B0FA566-B369-A468-2CF4-3D99CF5AF89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F57350F-59BF-02EC-1CE7-5D2C4F73A83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F370362-1707-C4FD-DBA4-9C9C63783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387BFB-5393-705E-BCBB-0B97865F524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263381381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A4BDF-131F-4ECF-8FA0-431CFC1208E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7DA5685-FB8A-4E40-9FC3-BB8D7441C7E0}"/>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EA51AD5-E3F5-427E-B53A-A7572BE9B4F5}"/>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43CE9D1-8ECE-454F-BBD1-3F6368A5361E}"/>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B1B2E9F-237B-46DE-80B0-2B5FD536D48C}"/>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16478649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EF5FA-ADE2-424E-A228-6AACCD3F99B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581751F-2813-47FB-964F-9940AA56ED7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A441C6-A297-4926-BF59-714FC328C598}"/>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D8276B24-D577-479B-851F-621C7C563965}"/>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249F878-8028-44C2-B863-AA585E56F32E}"/>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88322176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AFBCE-4AE9-41E0-85B8-335E5BE828C0}"/>
              </a:ext>
            </a:extLst>
          </p:cNvPr>
          <p:cNvSpPr>
            <a:spLocks noGrp="1"/>
          </p:cNvSpPr>
          <p:nvPr>
            <p:ph type="title"/>
          </p:nvPr>
        </p:nvSpPr>
        <p:spPr>
          <a:xfrm>
            <a:off x="831851" y="1709740"/>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563AEE1-FE23-406C-AD6B-48D4A8757A42}"/>
              </a:ext>
            </a:extLst>
          </p:cNvPr>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D009E8A-8475-44A8-9A9D-244C0C0FFF1A}"/>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8F12861B-79F0-4256-8734-63509318E73C}"/>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3C04923-7305-486C-BDBF-5D9E3A4AFE84}"/>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418196807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85918-F109-450A-BF3F-DA67C7F504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4654D5D-CFDA-4183-B38B-8C265329A60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6AA3638-7D4C-46D7-9D83-A8E3D40A1CD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B1CC864F-F5E3-40CB-B2D4-CD849B40E1F0}"/>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670DCE9-5306-4100-B02C-085B0FF00FF4}"/>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8216682-46ED-4884-B914-49E0B80099FA}"/>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70481805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DB9C9-6867-4A52-9913-C088B97C21E5}"/>
              </a:ext>
            </a:extLst>
          </p:cNvPr>
          <p:cNvSpPr>
            <a:spLocks noGrp="1"/>
          </p:cNvSpPr>
          <p:nvPr>
            <p:ph type="title"/>
          </p:nvPr>
        </p:nvSpPr>
        <p:spPr>
          <a:xfrm>
            <a:off x="839788" y="365127"/>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72500CF-A10E-497E-9963-EC46A812B5AB}"/>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49104F5-E5BF-4D8D-A0D9-B4DBC573E061}"/>
              </a:ext>
            </a:extLst>
          </p:cNvPr>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C2CEA1F-4FF4-4C69-838B-E76E5B15CDD5}"/>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17C3D13-A864-4391-BD27-34F2E7603272}"/>
              </a:ext>
            </a:extLst>
          </p:cNvPr>
          <p:cNvSpPr>
            <a:spLocks noGrp="1"/>
          </p:cNvSpPr>
          <p:nvPr>
            <p:ph sz="quarter" idx="4"/>
          </p:nvPr>
        </p:nvSpPr>
        <p:spPr>
          <a:xfrm>
            <a:off x="6172201"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FC7EE65-B2C5-46FE-A607-3692A50E6B8B}"/>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F51F1303-4C14-447E-B304-90931473086A}"/>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B230E0E5-1948-4D80-8BA9-04551D7AB9F8}"/>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418147628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4A94F-028D-4F24-A118-445F67C2B7A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115626A-05DB-48DD-953A-E856D8F1692C}"/>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D16B7F81-9724-4D43-9A94-00E33DDCFF73}"/>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1E59305A-6316-4A2B-A967-F34B37FC4502}"/>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78419436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921435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063EB-3B37-4401-8CB4-E9708528FCF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44373C6-8E06-4B1B-99A9-DE5D0023E1DB}"/>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F5F5E98-6443-4594-A74C-78E2285322DA}"/>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92F4B0F-AF26-40BF-8447-586A456F6619}"/>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48738CA1-F8D6-4B47-947D-810AEF3F12AF}"/>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1C4FDC0-121E-4DBE-8C7F-B9FDFE876BA4}"/>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9975307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C8C04-068B-40BA-9427-B24984A41C6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E76F0AE0-3F41-4716-A8A2-CE16925D2331}"/>
              </a:ext>
            </a:extLst>
          </p:cNvPr>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692E1BD1-4246-4C28-80E0-95001E16C784}"/>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B604FDF-45FB-47DD-826C-D9558DD7BF20}"/>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E1C2F13-3E38-423D-9615-2AC41881DF81}"/>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669C229-0ADD-4923-BC88-C6957302410F}"/>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511417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4CFB-9E6D-26E9-6CE8-62BB6688CD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1C8EA0-100B-9E18-1854-308B9CC95C0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3897D0-F17C-62AD-4A14-554C5BF6271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A97E1A-ECFE-9B87-93B9-5ABF136D21C5}"/>
              </a:ext>
            </a:extLst>
          </p:cNvPr>
          <p:cNvSpPr>
            <a:spLocks noGrp="1"/>
          </p:cNvSpPr>
          <p:nvPr>
            <p:ph type="dt" sz="half" idx="10"/>
          </p:nvPr>
        </p:nvSpPr>
        <p:spPr>
          <a:xfrm>
            <a:off x="838200" y="6356350"/>
            <a:ext cx="2743200" cy="365125"/>
          </a:xfrm>
          <a:prstGeom prst="rect">
            <a:avLst/>
          </a:prstGeom>
        </p:spPr>
        <p:txBody>
          <a:bodyPr/>
          <a:lstStyle/>
          <a:p>
            <a:fld id="{21AE2B21-16ED-4042-8261-C8E26094AE9C}" type="datetimeFigureOut">
              <a:rPr lang="en-VN" smtClean="0"/>
              <a:t>12/24/2024</a:t>
            </a:fld>
            <a:endParaRPr lang="en-VN"/>
          </a:p>
        </p:txBody>
      </p:sp>
      <p:sp>
        <p:nvSpPr>
          <p:cNvPr id="6" name="Footer Placeholder 5">
            <a:extLst>
              <a:ext uri="{FF2B5EF4-FFF2-40B4-BE49-F238E27FC236}">
                <a16:creationId xmlns:a16="http://schemas.microsoft.com/office/drawing/2014/main" id="{29BA72FB-0509-D5A6-A428-C04D61940FDF}"/>
              </a:ext>
            </a:extLst>
          </p:cNvPr>
          <p:cNvSpPr>
            <a:spLocks noGrp="1"/>
          </p:cNvSpPr>
          <p:nvPr>
            <p:ph type="ftr" sz="quarter" idx="11"/>
          </p:nvPr>
        </p:nvSpPr>
        <p:spPr>
          <a:xfrm>
            <a:off x="4038600" y="6356350"/>
            <a:ext cx="4114800" cy="365125"/>
          </a:xfrm>
          <a:prstGeom prst="rect">
            <a:avLst/>
          </a:prstGeom>
        </p:spPr>
        <p:txBody>
          <a:bodyPr/>
          <a:lstStyle/>
          <a:p>
            <a:endParaRPr lang="en-VN"/>
          </a:p>
        </p:txBody>
      </p:sp>
      <p:sp>
        <p:nvSpPr>
          <p:cNvPr id="7" name="Slide Number Placeholder 6">
            <a:extLst>
              <a:ext uri="{FF2B5EF4-FFF2-40B4-BE49-F238E27FC236}">
                <a16:creationId xmlns:a16="http://schemas.microsoft.com/office/drawing/2014/main" id="{7A41AA42-3BC3-3AD2-2ABB-08BBCBE285E6}"/>
              </a:ext>
            </a:extLst>
          </p:cNvPr>
          <p:cNvSpPr>
            <a:spLocks noGrp="1"/>
          </p:cNvSpPr>
          <p:nvPr>
            <p:ph type="sldNum" sz="quarter" idx="12"/>
          </p:nvPr>
        </p:nvSpPr>
        <p:spPr>
          <a:xfrm>
            <a:off x="8610600" y="6356350"/>
            <a:ext cx="2743200" cy="365125"/>
          </a:xfrm>
          <a:prstGeom prst="rect">
            <a:avLst/>
          </a:prstGeom>
        </p:spPr>
        <p:txBody>
          <a:bodyPr/>
          <a:lstStyle/>
          <a:p>
            <a:fld id="{F9D1B1FB-5F67-CB4F-B4C9-E866042D3BED}" type="slidenum">
              <a:rPr lang="en-VN" smtClean="0"/>
              <a:t>‹N°›</a:t>
            </a:fld>
            <a:endParaRPr lang="en-VN"/>
          </a:p>
        </p:txBody>
      </p:sp>
    </p:spTree>
    <p:extLst>
      <p:ext uri="{BB962C8B-B14F-4D97-AF65-F5344CB8AC3E}">
        <p14:creationId xmlns:p14="http://schemas.microsoft.com/office/powerpoint/2010/main" val="256048607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23F64-4671-461A-9E7D-D85657F3C4E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2D9B530-A9FF-40EA-8316-20C40413A0B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180A229-68D9-402D-AB9E-C6264435B710}"/>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29E2B44-64FC-4DD7-9518-8574764E44AF}"/>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636CBB2-E014-4512-B44D-D358DAE5113A}"/>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08759958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049288-FFEC-411B-B1C4-F6C42DA8A92A}"/>
              </a:ext>
            </a:extLst>
          </p:cNvPr>
          <p:cNvSpPr>
            <a:spLocks noGrp="1"/>
          </p:cNvSpPr>
          <p:nvPr>
            <p:ph type="title" orient="vert"/>
          </p:nvPr>
        </p:nvSpPr>
        <p:spPr>
          <a:xfrm>
            <a:off x="8724901"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ABF9253-7648-4981-96A7-C9363371D59F}"/>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BCCCF1A-1915-489F-861A-6D45530BF228}"/>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964C5A81-D5A5-419E-8B12-0EC36759F6BF}"/>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1B9FB95-FDB4-408E-959C-42C1B1D1873C}"/>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64931809"/>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7B8B3-696C-CDAE-8010-8F448A606C1A}"/>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289832928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7B8B3-696C-CDAE-8010-8F448A606C1A}"/>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156321451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339B-C5DF-8184-1D1E-651CF1092DE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61AFE25-D642-889E-C4F3-EB4670CE54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BDA39F0-8E64-DF4C-FA57-8889026DAC2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0178783-8AC0-DF7D-B186-F2116E920A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CBBD39-5B3E-C2DF-06D7-99435440C875}"/>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134323223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6F8FA91-5AF3-9583-73BD-38F46F3118E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5FF35449-1DAF-2479-D489-4995448919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5739A5-89C8-DA9B-12DC-E8DF90D0D190}"/>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414073704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7CE4-AD3F-9BC9-1A87-AF91C7B5D88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3257ED-8654-4A4D-7E95-AF72CFB02E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AA37731-0932-B5E5-D0EC-CBC44D0F9D0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4E1FA61-4D77-9939-C20E-D6916DF7C6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09D389-3E56-0B2E-8BED-5B8FAFFFA391}"/>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140974630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4CFB-9E6D-26E9-6CE8-62BB6688CD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1C8EA0-100B-9E18-1854-308B9CC95C0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3897D0-F17C-62AD-4A14-554C5BF6271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A97E1A-ECFE-9B87-93B9-5ABF136D21C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29BA72FB-0509-D5A6-A428-C04D61940F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41AA42-3BC3-3AD2-2ABB-08BBCBE285E6}"/>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249514914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FC33-B5E7-5DF6-ADCE-A761CEA7383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9BA230-E04A-73B0-7F62-8F5F992261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2BAB055-3B10-6F28-A02E-D98B70DDED8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5F30A07-EA40-410E-6709-F2573705A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4C3F6D6-E78B-E627-5908-5D288383301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CC660D-E21E-2830-759A-74E2C243EDC0}"/>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B84A6BB5-FAC6-4272-CEE6-CA31EF6056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F6E85E2-6240-231D-3A9B-5C16DAD6A197}"/>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15662685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DF5A4-CDAF-6988-F5D7-78FCA379493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C75B368-EE44-2802-497E-FA525E486EAF}"/>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ACE55E8D-A25F-59F3-6A7A-0473137FCE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A35CAB-E2A5-DE7B-FDC3-F5EDCB159AFA}"/>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3353884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FC33-B5E7-5DF6-ADCE-A761CEA7383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9BA230-E04A-73B0-7F62-8F5F992261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2BAB055-3B10-6F28-A02E-D98B70DDED8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5F30A07-EA40-410E-6709-F2573705A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4C3F6D6-E78B-E627-5908-5D288383301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CC660D-E21E-2830-759A-74E2C243EDC0}"/>
              </a:ext>
            </a:extLst>
          </p:cNvPr>
          <p:cNvSpPr>
            <a:spLocks noGrp="1"/>
          </p:cNvSpPr>
          <p:nvPr>
            <p:ph type="dt" sz="half" idx="10"/>
          </p:nvPr>
        </p:nvSpPr>
        <p:spPr>
          <a:xfrm>
            <a:off x="838200" y="6356350"/>
            <a:ext cx="2743200" cy="365125"/>
          </a:xfrm>
          <a:prstGeom prst="rect">
            <a:avLst/>
          </a:prstGeom>
        </p:spPr>
        <p:txBody>
          <a:bodyPr/>
          <a:lstStyle/>
          <a:p>
            <a:fld id="{21AE2B21-16ED-4042-8261-C8E26094AE9C}" type="datetimeFigureOut">
              <a:rPr lang="en-VN" smtClean="0"/>
              <a:t>12/24/2024</a:t>
            </a:fld>
            <a:endParaRPr lang="en-VN"/>
          </a:p>
        </p:txBody>
      </p:sp>
      <p:sp>
        <p:nvSpPr>
          <p:cNvPr id="8" name="Footer Placeholder 7">
            <a:extLst>
              <a:ext uri="{FF2B5EF4-FFF2-40B4-BE49-F238E27FC236}">
                <a16:creationId xmlns:a16="http://schemas.microsoft.com/office/drawing/2014/main" id="{B84A6BB5-FAC6-4272-CEE6-CA31EF60561F}"/>
              </a:ext>
            </a:extLst>
          </p:cNvPr>
          <p:cNvSpPr>
            <a:spLocks noGrp="1"/>
          </p:cNvSpPr>
          <p:nvPr>
            <p:ph type="ftr" sz="quarter" idx="11"/>
          </p:nvPr>
        </p:nvSpPr>
        <p:spPr>
          <a:xfrm>
            <a:off x="4038600" y="6356350"/>
            <a:ext cx="4114800" cy="365125"/>
          </a:xfrm>
          <a:prstGeom prst="rect">
            <a:avLst/>
          </a:prstGeom>
        </p:spPr>
        <p:txBody>
          <a:bodyPr/>
          <a:lstStyle/>
          <a:p>
            <a:endParaRPr lang="en-VN"/>
          </a:p>
        </p:txBody>
      </p:sp>
      <p:sp>
        <p:nvSpPr>
          <p:cNvPr id="9" name="Slide Number Placeholder 8">
            <a:extLst>
              <a:ext uri="{FF2B5EF4-FFF2-40B4-BE49-F238E27FC236}">
                <a16:creationId xmlns:a16="http://schemas.microsoft.com/office/drawing/2014/main" id="{3F6E85E2-6240-231D-3A9B-5C16DAD6A197}"/>
              </a:ext>
            </a:extLst>
          </p:cNvPr>
          <p:cNvSpPr>
            <a:spLocks noGrp="1"/>
          </p:cNvSpPr>
          <p:nvPr>
            <p:ph type="sldNum" sz="quarter" idx="12"/>
          </p:nvPr>
        </p:nvSpPr>
        <p:spPr>
          <a:xfrm>
            <a:off x="8610600" y="6356350"/>
            <a:ext cx="2743200" cy="365125"/>
          </a:xfrm>
          <a:prstGeom prst="rect">
            <a:avLst/>
          </a:prstGeom>
        </p:spPr>
        <p:txBody>
          <a:bodyPr/>
          <a:lstStyle/>
          <a:p>
            <a:fld id="{F9D1B1FB-5F67-CB4F-B4C9-E866042D3BED}" type="slidenum">
              <a:rPr lang="en-VN" smtClean="0"/>
              <a:t>‹N°›</a:t>
            </a:fld>
            <a:endParaRPr lang="en-VN"/>
          </a:p>
        </p:txBody>
      </p:sp>
    </p:spTree>
    <p:extLst>
      <p:ext uri="{BB962C8B-B14F-4D97-AF65-F5344CB8AC3E}">
        <p14:creationId xmlns:p14="http://schemas.microsoft.com/office/powerpoint/2010/main" val="1006696093"/>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DAAED0-06F6-1E33-4D8E-89FDB7146B29}"/>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39A37CC8-DDC9-5424-3DDF-75D087AA03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D1E9E1E-052E-3796-3CAA-C9F89F9F3DE8}"/>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47057128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0875-BF5F-B670-4703-8B4AC52037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F521578-C7BF-3D5A-7B8D-7F757669DC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1454060-581A-D656-12A2-D5D8788815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CC5DD24-B50B-02AA-3A23-2BD3B9D7F88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071F5648-86C5-5D1D-6D01-6260775E76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D67ACE-D9E4-66AE-2A32-FC178CBE6F4D}"/>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2401957697"/>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0A16-D859-416C-8D37-04EAD365F6A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54A95-17DB-5A99-A0B2-6CF0B7A99E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8B2130BC-3982-E683-1E42-59B4985FDD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8454CC-7C7A-7B80-FEF9-CAC41DCEE176}"/>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7E48CDEC-3C2D-4E72-1EFB-93C16D295B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EC6640-052A-FC20-33C5-6ABCF3A9E6F4}"/>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191197059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581-4478-316C-E017-3644A95049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9AA1AA1-E0BF-7BA6-9579-F12AA0EE9F8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3BCB3CD-A6CC-7B9F-A324-48D30EE9429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C8DB536-CC0F-3FD6-5005-EA78F47BE2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5D10C5-5053-998E-08E9-E24331FC16B9}"/>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402563688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E246E-8C75-DCA3-DB7F-6EA2FEE99F2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61A9E7-BB09-BB63-A116-F16AE1BD414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6E4E0-368F-A032-B110-84FBBFDC645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CAD2E2B-2A88-3153-08D6-F4DE86BC43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52D9CE-AE03-F0C2-36D6-266388D7CCBB}"/>
              </a:ext>
            </a:extLst>
          </p:cNvPr>
          <p:cNvSpPr>
            <a:spLocks noGrp="1"/>
          </p:cNvSpPr>
          <p:nvPr>
            <p:ph type="sldNum" sz="quarter" idx="12"/>
          </p:nvPr>
        </p:nvSpPr>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3135567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theme" Target="../theme/theme4.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theme" Target="../theme/theme5.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7.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theme" Target="../theme/theme6.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8.xml"/><Relationship Id="rId13" Type="http://schemas.openxmlformats.org/officeDocument/2006/relationships/slideLayout" Target="../slideLayouts/slideLayout83.xml"/><Relationship Id="rId3" Type="http://schemas.openxmlformats.org/officeDocument/2006/relationships/slideLayout" Target="../slideLayouts/slideLayout73.xml"/><Relationship Id="rId7" Type="http://schemas.openxmlformats.org/officeDocument/2006/relationships/slideLayout" Target="../slideLayouts/slideLayout77.xml"/><Relationship Id="rId12" Type="http://schemas.openxmlformats.org/officeDocument/2006/relationships/slideLayout" Target="../slideLayouts/slideLayout82.xml"/><Relationship Id="rId2" Type="http://schemas.openxmlformats.org/officeDocument/2006/relationships/slideLayout" Target="../slideLayouts/slideLayout72.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slideLayout" Target="../slideLayouts/slideLayout81.xml"/><Relationship Id="rId5" Type="http://schemas.openxmlformats.org/officeDocument/2006/relationships/slideLayout" Target="../slideLayouts/slideLayout75.xml"/><Relationship Id="rId10" Type="http://schemas.openxmlformats.org/officeDocument/2006/relationships/slideLayout" Target="../slideLayouts/slideLayout80.xml"/><Relationship Id="rId4" Type="http://schemas.openxmlformats.org/officeDocument/2006/relationships/slideLayout" Target="../slideLayouts/slideLayout74.xml"/><Relationship Id="rId9" Type="http://schemas.openxmlformats.org/officeDocument/2006/relationships/slideLayout" Target="../slideLayouts/slideLayout79.xml"/><Relationship Id="rId1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1.xml"/><Relationship Id="rId3" Type="http://schemas.openxmlformats.org/officeDocument/2006/relationships/slideLayout" Target="../slideLayouts/slideLayout86.xml"/><Relationship Id="rId7" Type="http://schemas.openxmlformats.org/officeDocument/2006/relationships/slideLayout" Target="../slideLayouts/slideLayout90.xml"/><Relationship Id="rId12" Type="http://schemas.openxmlformats.org/officeDocument/2006/relationships/theme" Target="../theme/theme8.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5" Type="http://schemas.openxmlformats.org/officeDocument/2006/relationships/slideLayout" Target="../slideLayouts/slideLayout88.xml"/><Relationship Id="rId10" Type="http://schemas.openxmlformats.org/officeDocument/2006/relationships/slideLayout" Target="../slideLayouts/slideLayout93.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C66B8C-5FA1-9315-6AEB-2FD3980D9476}"/>
              </a:ext>
            </a:extLst>
          </p:cNvPr>
          <p:cNvSpPr>
            <a:spLocks noGrp="1"/>
          </p:cNvSpPr>
          <p:nvPr>
            <p:ph type="title"/>
          </p:nvPr>
        </p:nvSpPr>
        <p:spPr>
          <a:xfrm>
            <a:off x="1341755" y="339334"/>
            <a:ext cx="10515600" cy="1054972"/>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6B951E1-166E-98A2-4318-E0C01E97DF5E}"/>
              </a:ext>
            </a:extLst>
          </p:cNvPr>
          <p:cNvSpPr>
            <a:spLocks noGrp="1"/>
          </p:cNvSpPr>
          <p:nvPr>
            <p:ph type="body" idx="1"/>
          </p:nvPr>
        </p:nvSpPr>
        <p:spPr>
          <a:xfrm>
            <a:off x="1341755" y="1591396"/>
            <a:ext cx="10515599" cy="492726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a:extLst>
              <a:ext uri="{FF2B5EF4-FFF2-40B4-BE49-F238E27FC236}">
                <a16:creationId xmlns:a16="http://schemas.microsoft.com/office/drawing/2014/main" id="{B68D291E-81C2-013E-D1D4-B6407434E054}"/>
              </a:ext>
            </a:extLst>
          </p:cNvPr>
          <p:cNvSpPr/>
          <p:nvPr/>
        </p:nvSpPr>
        <p:spPr>
          <a:xfrm>
            <a:off x="182880" y="142242"/>
            <a:ext cx="792480" cy="6575904"/>
          </a:xfrm>
          <a:prstGeom prst="rect">
            <a:avLst/>
          </a:prstGeom>
          <a:solidFill>
            <a:srgbClr val="508784"/>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spcBef>
                <a:spcPts val="600"/>
              </a:spcBef>
              <a:spcAft>
                <a:spcPts val="0"/>
              </a:spcAft>
            </a:pPr>
            <a:r>
              <a:rPr lang="en-GB" sz="1600" b="1">
                <a:solidFill>
                  <a:schemeClr val="accent3">
                    <a:lumMod val="60000"/>
                    <a:lumOff val="40000"/>
                  </a:schemeClr>
                </a:solidFill>
              </a:rPr>
              <a:t>B</a:t>
            </a:r>
            <a:r>
              <a:rPr lang="en-VN" sz="1600" b="1">
                <a:solidFill>
                  <a:schemeClr val="accent3">
                    <a:lumMod val="60000"/>
                    <a:lumOff val="40000"/>
                  </a:schemeClr>
                </a:solidFill>
              </a:rPr>
              <a:t>ài giảng </a:t>
            </a:r>
            <a:r>
              <a:rPr lang="en-VN" sz="1800" b="1">
                <a:solidFill>
                  <a:schemeClr val="accent3">
                    <a:lumMod val="60000"/>
                    <a:lumOff val="40000"/>
                  </a:schemeClr>
                </a:solidFill>
              </a:rPr>
              <a:t>Nhập môn DIGITAL MARKETING </a:t>
            </a:r>
            <a:r>
              <a:rPr lang="en-VN" sz="1600" b="1" i="1">
                <a:solidFill>
                  <a:schemeClr val="accent3">
                    <a:lumMod val="60000"/>
                    <a:lumOff val="40000"/>
                  </a:schemeClr>
                </a:solidFill>
              </a:rPr>
              <a:t>(T1-2024)</a:t>
            </a:r>
          </a:p>
          <a:p>
            <a:pPr algn="ctr">
              <a:spcBef>
                <a:spcPts val="600"/>
              </a:spcBef>
              <a:spcAft>
                <a:spcPts val="0"/>
              </a:spcAft>
            </a:pPr>
            <a:r>
              <a:rPr lang="en-VN" sz="1400" b="1" i="1">
                <a:solidFill>
                  <a:schemeClr val="accent3">
                    <a:lumMod val="60000"/>
                    <a:lumOff val="40000"/>
                  </a:schemeClr>
                </a:solidFill>
                <a:latin typeface="Palatino Linotype" panose="02040502050505030304" pitchFamily="18" charset="0"/>
              </a:rPr>
              <a:t>BM. QT bán hàng &amp; Digital Marketing – K</a:t>
            </a:r>
            <a:r>
              <a:rPr lang="en-GB" sz="1400" b="1" i="1">
                <a:solidFill>
                  <a:schemeClr val="accent3">
                    <a:lumMod val="60000"/>
                    <a:lumOff val="40000"/>
                  </a:schemeClr>
                </a:solidFill>
                <a:latin typeface="Palatino Linotype" panose="02040502050505030304" pitchFamily="18" charset="0"/>
              </a:rPr>
              <a:t>h</a:t>
            </a:r>
            <a:r>
              <a:rPr lang="en-VN" sz="1400" b="1" i="1">
                <a:solidFill>
                  <a:schemeClr val="accent3">
                    <a:lumMod val="60000"/>
                    <a:lumOff val="40000"/>
                  </a:schemeClr>
                </a:solidFill>
                <a:latin typeface="Palatino Linotype" panose="02040502050505030304" pitchFamily="18" charset="0"/>
              </a:rPr>
              <a:t>oa Marketing – ĐH. KTQD</a:t>
            </a:r>
          </a:p>
        </p:txBody>
      </p:sp>
      <p:sp>
        <p:nvSpPr>
          <p:cNvPr id="6" name="Half Frame 6">
            <a:extLst>
              <a:ext uri="{FF2B5EF4-FFF2-40B4-BE49-F238E27FC236}">
                <a16:creationId xmlns:a16="http://schemas.microsoft.com/office/drawing/2014/main" id="{2FF3837A-D30E-C86A-F5BA-27F2DD3425FE}"/>
              </a:ext>
            </a:extLst>
          </p:cNvPr>
          <p:cNvSpPr/>
          <p:nvPr/>
        </p:nvSpPr>
        <p:spPr>
          <a:xfrm rot="10800000">
            <a:off x="10327623" y="6014718"/>
            <a:ext cx="1712610" cy="703425"/>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
        <p:nvSpPr>
          <p:cNvPr id="12" name="Half Frame 6">
            <a:extLst>
              <a:ext uri="{FF2B5EF4-FFF2-40B4-BE49-F238E27FC236}">
                <a16:creationId xmlns:a16="http://schemas.microsoft.com/office/drawing/2014/main" id="{ED048576-5088-DA1B-DD0A-7ABF10A157D3}"/>
              </a:ext>
            </a:extLst>
          </p:cNvPr>
          <p:cNvSpPr/>
          <p:nvPr/>
        </p:nvSpPr>
        <p:spPr>
          <a:xfrm flipH="1">
            <a:off x="10327625" y="139854"/>
            <a:ext cx="1712609" cy="703425"/>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Tree>
    <p:extLst>
      <p:ext uri="{BB962C8B-B14F-4D97-AF65-F5344CB8AC3E}">
        <p14:creationId xmlns:p14="http://schemas.microsoft.com/office/powerpoint/2010/main" val="29363658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b="1" kern="1200">
          <a:solidFill>
            <a:srgbClr val="467A78"/>
          </a:solidFill>
          <a:latin typeface="Montserrat" pitchFamily="2" charset="77"/>
          <a:ea typeface="+mj-ea"/>
          <a:cs typeface="Times New Roman" panose="02020603050405020304" pitchFamily="18" charset="0"/>
        </a:defRPr>
      </a:lvl1pPr>
    </p:titleStyle>
    <p:bodyStyle>
      <a:lvl1pPr marL="228600" indent="-228600" algn="l" defTabSz="914400" rtl="0" eaLnBrk="1" latinLnBrk="0" hangingPunct="1">
        <a:lnSpc>
          <a:spcPct val="120000"/>
        </a:lnSpc>
        <a:spcBef>
          <a:spcPts val="600"/>
        </a:spcBef>
        <a:spcAft>
          <a:spcPts val="600"/>
        </a:spcAft>
        <a:buFont typeface="Arial" panose="020B0604020202020204" pitchFamily="34" charset="0"/>
        <a:buChar char="•"/>
        <a:defRPr sz="2000" kern="1200">
          <a:solidFill>
            <a:schemeClr val="tx1"/>
          </a:solidFill>
          <a:latin typeface="Montserrat" pitchFamily="2" charset="77"/>
          <a:ea typeface="+mn-ea"/>
          <a:cs typeface="Times New Roman" panose="02020603050405020304" pitchFamily="18" charset="0"/>
        </a:defRPr>
      </a:lvl1pPr>
      <a:lvl2pPr marL="685800" indent="-228600" algn="l" defTabSz="914400" rtl="0" eaLnBrk="1" latinLnBrk="0" hangingPunct="1">
        <a:lnSpc>
          <a:spcPct val="120000"/>
        </a:lnSpc>
        <a:spcBef>
          <a:spcPts val="600"/>
        </a:spcBef>
        <a:spcAft>
          <a:spcPts val="600"/>
        </a:spcAft>
        <a:buFont typeface="Arial" panose="020B0604020202020204" pitchFamily="34" charset="0"/>
        <a:buChar char="•"/>
        <a:defRPr sz="1800" kern="1200">
          <a:solidFill>
            <a:schemeClr val="tx1"/>
          </a:solidFill>
          <a:latin typeface="Montserrat" pitchFamily="2" charset="77"/>
          <a:ea typeface="+mn-ea"/>
          <a:cs typeface="Times New Roman" panose="02020603050405020304" pitchFamily="18" charset="0"/>
        </a:defRPr>
      </a:lvl2pPr>
      <a:lvl3pPr marL="1143000" indent="-228600" algn="l" defTabSz="914400" rtl="0" eaLnBrk="1" latinLnBrk="0" hangingPunct="1">
        <a:lnSpc>
          <a:spcPct val="120000"/>
        </a:lnSpc>
        <a:spcBef>
          <a:spcPts val="600"/>
        </a:spcBef>
        <a:spcAft>
          <a:spcPts val="600"/>
        </a:spcAft>
        <a:buFont typeface="Arial" panose="020B0604020202020204" pitchFamily="34" charset="0"/>
        <a:buChar char="•"/>
        <a:defRPr sz="1800" kern="1200">
          <a:solidFill>
            <a:schemeClr val="tx1"/>
          </a:solidFill>
          <a:latin typeface="Montserrat" pitchFamily="2" charset="77"/>
          <a:ea typeface="+mn-ea"/>
          <a:cs typeface="Times New Roman" panose="02020603050405020304" pitchFamily="18" charset="0"/>
        </a:defRPr>
      </a:lvl3pPr>
      <a:lvl4pPr marL="1600200" indent="-228600" algn="l" defTabSz="914400" rtl="0" eaLnBrk="1" latinLnBrk="0" hangingPunct="1">
        <a:lnSpc>
          <a:spcPct val="120000"/>
        </a:lnSpc>
        <a:spcBef>
          <a:spcPts val="600"/>
        </a:spcBef>
        <a:spcAft>
          <a:spcPts val="600"/>
        </a:spcAft>
        <a:buFont typeface="Arial" panose="020B0604020202020204" pitchFamily="34" charset="0"/>
        <a:buChar char="•"/>
        <a:defRPr sz="1600" kern="1200">
          <a:solidFill>
            <a:schemeClr val="tx1"/>
          </a:solidFill>
          <a:latin typeface="Montserrat" pitchFamily="2" charset="77"/>
          <a:ea typeface="+mn-ea"/>
          <a:cs typeface="Times New Roman" panose="02020603050405020304" pitchFamily="18" charset="0"/>
        </a:defRPr>
      </a:lvl4pPr>
      <a:lvl5pPr marL="2057400" indent="-228600" algn="l" defTabSz="914400" rtl="0" eaLnBrk="1" latinLnBrk="0" hangingPunct="1">
        <a:lnSpc>
          <a:spcPct val="120000"/>
        </a:lnSpc>
        <a:spcBef>
          <a:spcPts val="600"/>
        </a:spcBef>
        <a:spcAft>
          <a:spcPts val="600"/>
        </a:spcAft>
        <a:buFont typeface="Arial" panose="020B0604020202020204" pitchFamily="34" charset="0"/>
        <a:buChar char="•"/>
        <a:defRPr sz="1600" kern="1200">
          <a:solidFill>
            <a:schemeClr val="tx1"/>
          </a:solidFill>
          <a:latin typeface="Montserrat" pitchFamily="2" charset="77"/>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846E4B-CC6D-0F3B-7BD3-C29585CFDC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326A705-AA2D-B76F-D2E3-B6B6583C46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6C4A62F-D157-7BDC-1610-AED08B56DA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9E597E81-C4D5-DFE2-929A-597E03740A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6D3E070-8E1B-03B0-7295-E8EF5229B3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952B48-F65B-47E3-B9A5-62DAC12CAD07}" type="slidenum">
              <a:rPr lang="en-US" smtClean="0"/>
              <a:t>‹N°›</a:t>
            </a:fld>
            <a:endParaRPr lang="en-US"/>
          </a:p>
        </p:txBody>
      </p:sp>
    </p:spTree>
    <p:extLst>
      <p:ext uri="{BB962C8B-B14F-4D97-AF65-F5344CB8AC3E}">
        <p14:creationId xmlns:p14="http://schemas.microsoft.com/office/powerpoint/2010/main" val="1877913729"/>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CEF1DF-3B96-4E1F-923A-D9F48E557FC7}"/>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FB5742F-8A2F-448D-8912-94C79221B005}"/>
              </a:ext>
            </a:extLst>
          </p:cNvPr>
          <p:cNvSpPr>
            <a:spLocks noGrp="1"/>
          </p:cNvSpPr>
          <p:nvPr>
            <p:ph type="body" idx="1"/>
          </p:nvPr>
        </p:nvSpPr>
        <p:spPr>
          <a:xfrm>
            <a:off x="838200" y="1825625"/>
            <a:ext cx="10515600" cy="487045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2284417090"/>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hf sldNum="0" hdr="0" ftr="0" dt="0"/>
  <p:txStyles>
    <p:titleStyle>
      <a:lvl1pPr algn="l" defTabSz="914377"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594" indent="-228594" algn="l" defTabSz="914377" rtl="0" eaLnBrk="1" latinLnBrk="0" hangingPunct="1">
        <a:lnSpc>
          <a:spcPct val="90000"/>
        </a:lnSpc>
        <a:spcBef>
          <a:spcPts val="1000"/>
        </a:spcBef>
        <a:buFont typeface="Wingdings" panose="05000000000000000000" pitchFamily="2" charset="2"/>
        <a:buChar char="v"/>
        <a:defRPr sz="1800" kern="1200">
          <a:solidFill>
            <a:schemeClr val="tx1"/>
          </a:solidFill>
          <a:latin typeface="Times New Roman" panose="02020603050405020304" pitchFamily="18" charset="0"/>
          <a:ea typeface="+mn-ea"/>
          <a:cs typeface="Times New Roman" panose="02020603050405020304" pitchFamily="18" charset="0"/>
        </a:defRPr>
      </a:lvl1pPr>
      <a:lvl2pPr marL="68578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2pPr>
      <a:lvl3pPr marL="1142971"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C66B8C-5FA1-9315-6AEB-2FD3980D94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6B951E1-166E-98A2-4318-E0C01E97DF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D2F88D5-F2B8-BA8C-B148-D522E0C0F9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29A8C74B-61D4-29AF-DE04-9824465DA6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37078A0-AC6B-3920-A33D-7D6450623A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4B966B-61C1-4D35-A6DB-517C1428DB9D}" type="slidenum">
              <a:rPr lang="en-US" smtClean="0"/>
              <a:t>‹N°›</a:t>
            </a:fld>
            <a:endParaRPr lang="en-US"/>
          </a:p>
        </p:txBody>
      </p:sp>
    </p:spTree>
    <p:extLst>
      <p:ext uri="{BB962C8B-B14F-4D97-AF65-F5344CB8AC3E}">
        <p14:creationId xmlns:p14="http://schemas.microsoft.com/office/powerpoint/2010/main" val="545189774"/>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pattFill prst="pct5">
          <a:fgClr>
            <a:schemeClr val="bg1">
              <a:tint val="95000"/>
              <a:satMod val="170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C66B8C-5FA1-9315-6AEB-2FD3980D9476}"/>
              </a:ext>
            </a:extLst>
          </p:cNvPr>
          <p:cNvSpPr>
            <a:spLocks noGrp="1"/>
          </p:cNvSpPr>
          <p:nvPr>
            <p:ph type="title"/>
          </p:nvPr>
        </p:nvSpPr>
        <p:spPr>
          <a:xfrm>
            <a:off x="1514475" y="410368"/>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6B951E1-166E-98A2-4318-E0C01E97DF5E}"/>
              </a:ext>
            </a:extLst>
          </p:cNvPr>
          <p:cNvSpPr>
            <a:spLocks noGrp="1"/>
          </p:cNvSpPr>
          <p:nvPr>
            <p:ph type="body" idx="1"/>
          </p:nvPr>
        </p:nvSpPr>
        <p:spPr>
          <a:xfrm>
            <a:off x="1514474" y="1825625"/>
            <a:ext cx="9839325"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1191847440"/>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846E4B-CC6D-0F3B-7BD3-C29585CFDC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326A705-AA2D-B76F-D2E3-B6B6583C46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6C4A62F-D157-7BDC-1610-AED08B56DA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9E597E81-C4D5-DFE2-929A-597E03740A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6D3E070-8E1B-03B0-7295-E8EF5229B3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952B48-F65B-47E3-B9A5-62DAC12CAD07}" type="slidenum">
              <a:rPr lang="en-US" smtClean="0"/>
              <a:t>‹N°›</a:t>
            </a:fld>
            <a:endParaRPr lang="en-US"/>
          </a:p>
        </p:txBody>
      </p:sp>
    </p:spTree>
    <p:extLst>
      <p:ext uri="{BB962C8B-B14F-4D97-AF65-F5344CB8AC3E}">
        <p14:creationId xmlns:p14="http://schemas.microsoft.com/office/powerpoint/2010/main" val="3339852064"/>
      </p:ext>
    </p:extLst>
  </p:cSld>
  <p:clrMap bg1="lt1" tx1="dk1" bg2="lt2" tx2="dk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CEF1DF-3B96-4E1F-923A-D9F48E557FC7}"/>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FB5742F-8A2F-448D-8912-94C79221B005}"/>
              </a:ext>
            </a:extLst>
          </p:cNvPr>
          <p:cNvSpPr>
            <a:spLocks noGrp="1"/>
          </p:cNvSpPr>
          <p:nvPr>
            <p:ph type="body" idx="1"/>
          </p:nvPr>
        </p:nvSpPr>
        <p:spPr>
          <a:xfrm>
            <a:off x="838200" y="1825625"/>
            <a:ext cx="10515600" cy="487045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992262663"/>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Lst>
  <p:hf sldNum="0" hdr="0" ftr="0" dt="0"/>
  <p:txStyles>
    <p:titleStyle>
      <a:lvl1pPr algn="l" defTabSz="914377"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594" indent="-228594" algn="l" defTabSz="914377" rtl="0" eaLnBrk="1" latinLnBrk="0" hangingPunct="1">
        <a:lnSpc>
          <a:spcPct val="90000"/>
        </a:lnSpc>
        <a:spcBef>
          <a:spcPts val="1000"/>
        </a:spcBef>
        <a:buFont typeface="Wingdings" panose="05000000000000000000" pitchFamily="2" charset="2"/>
        <a:buChar char="v"/>
        <a:defRPr sz="1800" kern="1200">
          <a:solidFill>
            <a:schemeClr val="tx1"/>
          </a:solidFill>
          <a:latin typeface="Times New Roman" panose="02020603050405020304" pitchFamily="18" charset="0"/>
          <a:ea typeface="+mn-ea"/>
          <a:cs typeface="Times New Roman" panose="02020603050405020304" pitchFamily="18" charset="0"/>
        </a:defRPr>
      </a:lvl1pPr>
      <a:lvl2pPr marL="68578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2pPr>
      <a:lvl3pPr marL="1142971"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C66B8C-5FA1-9315-6AEB-2FD3980D94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6B951E1-166E-98A2-4318-E0C01E97DF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D2F88D5-F2B8-BA8C-B148-D522E0C0F9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29A8C74B-61D4-29AF-DE04-9824465DA6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37078A0-AC6B-3920-A33D-7D6450623A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4B966B-61C1-4D35-A6DB-517C1428DB9D}" type="slidenum">
              <a:rPr lang="en-US" smtClean="0"/>
              <a:t>‹N°›</a:t>
            </a:fld>
            <a:endParaRPr lang="en-US"/>
          </a:p>
        </p:txBody>
      </p:sp>
    </p:spTree>
    <p:extLst>
      <p:ext uri="{BB962C8B-B14F-4D97-AF65-F5344CB8AC3E}">
        <p14:creationId xmlns:p14="http://schemas.microsoft.com/office/powerpoint/2010/main" val="2641613246"/>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0F69B-A8FE-A852-543A-7A0B9A22FCD0}"/>
              </a:ext>
            </a:extLst>
          </p:cNvPr>
          <p:cNvSpPr>
            <a:spLocks noGrp="1"/>
          </p:cNvSpPr>
          <p:nvPr>
            <p:ph type="ctrTitle"/>
          </p:nvPr>
        </p:nvSpPr>
        <p:spPr>
          <a:xfrm>
            <a:off x="1927762" y="1787382"/>
            <a:ext cx="9144000" cy="2387600"/>
          </a:xfrm>
        </p:spPr>
        <p:txBody>
          <a:bodyPr>
            <a:normAutofit/>
          </a:bodyPr>
          <a:lstStyle/>
          <a:p>
            <a:pPr>
              <a:lnSpc>
                <a:spcPct val="150000"/>
              </a:lnSpc>
            </a:pPr>
            <a:r>
              <a:rPr lang="en-VN" sz="4000" u="sng" dirty="0">
                <a:latin typeface="Arial" panose="020B0604020202020204" pitchFamily="34" charset="0"/>
                <a:cs typeface="Arial" panose="020B0604020202020204" pitchFamily="34" charset="0"/>
              </a:rPr>
              <a:t>Chương 5: </a:t>
            </a:r>
            <a:br>
              <a:rPr lang="en-VN" sz="4000"/>
            </a:br>
            <a:r>
              <a:rPr lang="fr-FR" sz="4000" dirty="0"/>
              <a:t>Digital </a:t>
            </a:r>
            <a:r>
              <a:rPr lang="en-VN" sz="4000">
                <a:latin typeface="Arial" panose="020B0604020202020204" pitchFamily="34" charset="0"/>
                <a:cs typeface="Arial" panose="020B0604020202020204" pitchFamily="34" charset="0"/>
              </a:rPr>
              <a:t>MARKETING MIX </a:t>
            </a:r>
            <a:endParaRPr lang="en-VN" sz="4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15334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79EAAC-DE39-CEEC-F360-9C9468B96CC4}"/>
              </a:ext>
            </a:extLst>
          </p:cNvPr>
          <p:cNvPicPr>
            <a:picLocks noChangeAspect="1"/>
          </p:cNvPicPr>
          <p:nvPr/>
        </p:nvPicPr>
        <p:blipFill>
          <a:blip r:embed="rId2"/>
          <a:stretch>
            <a:fillRect/>
          </a:stretch>
        </p:blipFill>
        <p:spPr>
          <a:xfrm>
            <a:off x="1126808" y="0"/>
            <a:ext cx="4762500" cy="6858000"/>
          </a:xfrm>
          <a:prstGeom prst="rect">
            <a:avLst/>
          </a:prstGeom>
        </p:spPr>
      </p:pic>
      <p:pic>
        <p:nvPicPr>
          <p:cNvPr id="3" name="Picture 2">
            <a:extLst>
              <a:ext uri="{FF2B5EF4-FFF2-40B4-BE49-F238E27FC236}">
                <a16:creationId xmlns:a16="http://schemas.microsoft.com/office/drawing/2014/main" id="{CD647FC2-C046-A191-9E5A-0EF592A51A52}"/>
              </a:ext>
            </a:extLst>
          </p:cNvPr>
          <p:cNvPicPr>
            <a:picLocks noChangeAspect="1"/>
          </p:cNvPicPr>
          <p:nvPr/>
        </p:nvPicPr>
        <p:blipFill>
          <a:blip r:embed="rId3"/>
          <a:stretch>
            <a:fillRect/>
          </a:stretch>
        </p:blipFill>
        <p:spPr>
          <a:xfrm>
            <a:off x="6636067" y="0"/>
            <a:ext cx="3857625" cy="6858000"/>
          </a:xfrm>
          <a:prstGeom prst="rect">
            <a:avLst/>
          </a:prstGeom>
        </p:spPr>
      </p:pic>
    </p:spTree>
    <p:extLst>
      <p:ext uri="{BB962C8B-B14F-4D97-AF65-F5344CB8AC3E}">
        <p14:creationId xmlns:p14="http://schemas.microsoft.com/office/powerpoint/2010/main" val="1857920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679EAAC-DE39-CEEC-F360-9C9468B96CC4}"/>
              </a:ext>
            </a:extLst>
          </p:cNvPr>
          <p:cNvPicPr>
            <a:picLocks noChangeAspect="1"/>
          </p:cNvPicPr>
          <p:nvPr/>
        </p:nvPicPr>
        <p:blipFill>
          <a:blip r:embed="rId2"/>
          <a:stretch>
            <a:fillRect/>
          </a:stretch>
        </p:blipFill>
        <p:spPr>
          <a:xfrm>
            <a:off x="693420" y="0"/>
            <a:ext cx="4762500" cy="6858000"/>
          </a:xfrm>
          <a:prstGeom prst="rect">
            <a:avLst/>
          </a:prstGeom>
        </p:spPr>
      </p:pic>
      <p:pic>
        <p:nvPicPr>
          <p:cNvPr id="7" name="Picture 6">
            <a:extLst>
              <a:ext uri="{FF2B5EF4-FFF2-40B4-BE49-F238E27FC236}">
                <a16:creationId xmlns:a16="http://schemas.microsoft.com/office/drawing/2014/main" id="{F34C7369-CD2D-BB54-8C42-7E4B62F8B2F6}"/>
              </a:ext>
            </a:extLst>
          </p:cNvPr>
          <p:cNvPicPr>
            <a:picLocks noChangeAspect="1"/>
          </p:cNvPicPr>
          <p:nvPr/>
        </p:nvPicPr>
        <p:blipFill>
          <a:blip r:embed="rId3"/>
          <a:stretch>
            <a:fillRect/>
          </a:stretch>
        </p:blipFill>
        <p:spPr>
          <a:xfrm>
            <a:off x="5615940" y="1028700"/>
            <a:ext cx="6400800" cy="4800600"/>
          </a:xfrm>
          <a:prstGeom prst="rect">
            <a:avLst/>
          </a:prstGeom>
        </p:spPr>
      </p:pic>
    </p:spTree>
    <p:extLst>
      <p:ext uri="{BB962C8B-B14F-4D97-AF65-F5344CB8AC3E}">
        <p14:creationId xmlns:p14="http://schemas.microsoft.com/office/powerpoint/2010/main" val="13340451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a:normAutofit/>
          </a:bodyPr>
          <a:lstStyle/>
          <a:p>
            <a:pPr marL="342900" indent="-342900">
              <a:lnSpc>
                <a:spcPct val="130000"/>
              </a:lnSpc>
            </a:pPr>
            <a:r>
              <a:rPr lang="en-VN" sz="2400"/>
              <a:t>Brand equity</a:t>
            </a:r>
            <a:r>
              <a:rPr lang="fr-FR" sz="2400" dirty="0"/>
              <a:t> (</a:t>
            </a:r>
            <a:r>
              <a:rPr lang="en-VN" sz="2400"/>
              <a:t>Tài sản thương hiệu</a:t>
            </a:r>
            <a:r>
              <a:rPr lang="fr-FR" sz="2400" dirty="0"/>
              <a:t>)</a:t>
            </a:r>
            <a:r>
              <a:rPr lang="en-VN" sz="2400"/>
              <a:t> </a:t>
            </a:r>
            <a:endParaRPr lang="en-VN" sz="2400" dirty="0"/>
          </a:p>
          <a:p>
            <a:pPr marL="848700" lvl="1" indent="-342900">
              <a:lnSpc>
                <a:spcPct val="140000"/>
              </a:lnSpc>
            </a:pPr>
            <a:r>
              <a:rPr lang="vi-VN" sz="2000" dirty="0"/>
              <a:t>Brand domain: tên miền đại diện của thương hiệu trên Internet</a:t>
            </a:r>
          </a:p>
          <a:p>
            <a:pPr marL="848700" lvl="1" indent="-342900">
              <a:lnSpc>
                <a:spcPct val="140000"/>
              </a:lnSpc>
            </a:pPr>
            <a:r>
              <a:rPr lang="vi-VN" sz="2000" dirty="0"/>
              <a:t>Brand heritage: di sản thương hiệu</a:t>
            </a:r>
          </a:p>
          <a:p>
            <a:pPr marL="848700" lvl="1" indent="-342900">
              <a:lnSpc>
                <a:spcPct val="140000"/>
              </a:lnSpc>
            </a:pPr>
            <a:r>
              <a:rPr lang="vi-VN" sz="2000" dirty="0"/>
              <a:t>Brand values: giá trị của thương thiệu</a:t>
            </a:r>
          </a:p>
          <a:p>
            <a:pPr marL="848700" lvl="1" indent="-342900">
              <a:lnSpc>
                <a:spcPct val="140000"/>
              </a:lnSpc>
            </a:pPr>
            <a:r>
              <a:rPr lang="vi-VN" sz="2000" dirty="0"/>
              <a:t>Brand assets: tài sản nhận diện thương hiệu </a:t>
            </a:r>
          </a:p>
          <a:p>
            <a:pPr marL="848700" lvl="1" indent="-342900">
              <a:lnSpc>
                <a:spcPct val="140000"/>
              </a:lnSpc>
            </a:pPr>
            <a:r>
              <a:rPr lang="vi-VN" sz="2000" dirty="0"/>
              <a:t>Brand personality: cá tính của thương hiệu </a:t>
            </a:r>
          </a:p>
          <a:p>
            <a:pPr marL="848700" lvl="1" indent="-342900">
              <a:lnSpc>
                <a:spcPct val="140000"/>
              </a:lnSpc>
            </a:pPr>
            <a:r>
              <a:rPr lang="vi-VN" sz="2000" dirty="0"/>
              <a:t>Brand reflection: các yếu tố phản ánh thương hiệu, bao gồm KHMT </a:t>
            </a:r>
          </a:p>
          <a:p>
            <a:pPr marL="342900" indent="-342900">
              <a:lnSpc>
                <a:spcPct val="140000"/>
              </a:lnSpc>
            </a:pPr>
            <a:r>
              <a:rPr lang="fr-FR" b="1" dirty="0"/>
              <a:t>It </a:t>
            </a:r>
            <a:r>
              <a:rPr lang="fr-FR" b="1" dirty="0" err="1"/>
              <a:t>is</a:t>
            </a:r>
            <a:r>
              <a:rPr lang="fr-FR" b="1" dirty="0"/>
              <a:t> </a:t>
            </a:r>
            <a:r>
              <a:rPr lang="fr-FR" b="1" dirty="0" err="1"/>
              <a:t>very</a:t>
            </a:r>
            <a:r>
              <a:rPr lang="fr-FR" b="1" dirty="0"/>
              <a:t> important to </a:t>
            </a:r>
            <a:r>
              <a:rPr lang="fr-FR" b="1" dirty="0" err="1"/>
              <a:t>ensure</a:t>
            </a:r>
            <a:r>
              <a:rPr lang="fr-FR" b="1" dirty="0"/>
              <a:t> online and offline </a:t>
            </a:r>
            <a:r>
              <a:rPr lang="fr-FR" b="1" dirty="0" err="1"/>
              <a:t>consistency</a:t>
            </a:r>
            <a:endParaRPr lang="vi-VN" b="1" dirty="0"/>
          </a:p>
        </p:txBody>
      </p:sp>
    </p:spTree>
    <p:extLst>
      <p:ext uri="{BB962C8B-B14F-4D97-AF65-F5344CB8AC3E}">
        <p14:creationId xmlns:p14="http://schemas.microsoft.com/office/powerpoint/2010/main" val="142846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a:normAutofit/>
          </a:bodyPr>
          <a:lstStyle/>
          <a:p>
            <a:pPr marL="342900" indent="-342900"/>
            <a:r>
              <a:rPr lang="vi-VN" dirty="0"/>
              <a:t>The online context changes the branding game</a:t>
            </a:r>
          </a:p>
          <a:p>
            <a:pPr marL="848700" lvl="1" indent="-342900"/>
            <a:r>
              <a:rPr lang="vi-VN" sz="2000" dirty="0"/>
              <a:t>Information rich</a:t>
            </a:r>
          </a:p>
          <a:p>
            <a:pPr marL="848700" lvl="1" indent="-342900"/>
            <a:r>
              <a:rPr lang="vi-VN" sz="2000" dirty="0"/>
              <a:t>dynamic</a:t>
            </a:r>
          </a:p>
          <a:p>
            <a:pPr marL="848700" lvl="1" indent="-342900"/>
            <a:r>
              <a:rPr lang="vi-VN" sz="2000" dirty="0"/>
              <a:t>Excessive information flows</a:t>
            </a:r>
          </a:p>
          <a:p>
            <a:pPr marL="848700" lvl="1" indent="-342900"/>
            <a:r>
              <a:rPr lang="vi-VN" sz="2000" dirty="0"/>
              <a:t>Technologically innovative</a:t>
            </a:r>
            <a:endParaRPr lang="vi-VN" dirty="0"/>
          </a:p>
        </p:txBody>
      </p:sp>
    </p:spTree>
    <p:extLst>
      <p:ext uri="{BB962C8B-B14F-4D97-AF65-F5344CB8AC3E}">
        <p14:creationId xmlns:p14="http://schemas.microsoft.com/office/powerpoint/2010/main" val="31874821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a:normAutofit/>
          </a:bodyPr>
          <a:lstStyle/>
          <a:p>
            <a:pPr marL="342900" indent="-342900"/>
            <a:r>
              <a:rPr lang="vi-VN" dirty="0"/>
              <a:t>03 Success factors for online branding:</a:t>
            </a:r>
          </a:p>
          <a:p>
            <a:pPr marL="848700" lvl="1" indent="-342900"/>
            <a:r>
              <a:rPr lang="vi-VN" dirty="0"/>
              <a:t>Brand avocacy (sự ủng hộ thương hiệu)</a:t>
            </a:r>
          </a:p>
          <a:p>
            <a:pPr marL="848700" lvl="1" indent="-342900"/>
            <a:r>
              <a:rPr lang="vi-VN" dirty="0"/>
              <a:t>Brand identity (Bản sắc thương hiệu)</a:t>
            </a:r>
          </a:p>
          <a:p>
            <a:pPr marL="848700" lvl="1" indent="-342900"/>
            <a:r>
              <a:rPr lang="vi-VN" dirty="0"/>
              <a:t>Brand names for online brand (tên nhãn hiệu đối với nhãn hiệu trực tuyến)</a:t>
            </a:r>
          </a:p>
        </p:txBody>
      </p:sp>
    </p:spTree>
    <p:extLst>
      <p:ext uri="{BB962C8B-B14F-4D97-AF65-F5344CB8AC3E}">
        <p14:creationId xmlns:p14="http://schemas.microsoft.com/office/powerpoint/2010/main" val="844372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vert="horz" lIns="91440" tIns="45720" rIns="91440" bIns="45720" rtlCol="0" anchor="t">
            <a:normAutofit/>
          </a:bodyPr>
          <a:lstStyle/>
          <a:p>
            <a:pPr marL="342900" indent="-342900"/>
            <a:r>
              <a:rPr lang="vi-VN" dirty="0"/>
              <a:t>Brand avocacy (sự ủng hộ thương hiệu )</a:t>
            </a:r>
          </a:p>
          <a:p>
            <a:pPr marL="848700" lvl="1" indent="-342900"/>
            <a:r>
              <a:rPr lang="vi-VN" dirty="0"/>
              <a:t>Brand advocate: a customer who has favourable perceptions of a brand and will talk favourably about a brand to their accquatainces to help generate awareness of the brand or influence purchase intent </a:t>
            </a:r>
          </a:p>
          <a:p>
            <a:pPr marL="848700" lvl="1" indent="-342900"/>
            <a:r>
              <a:rPr lang="vi-VN" dirty="0"/>
              <a:t>Online Brand advocacy is multidimensional, having cognitive, affective, and virtual visal cues as well as uniwue forms of online communication (highly visual, global reach, more permanent)</a:t>
            </a:r>
          </a:p>
        </p:txBody>
      </p:sp>
      <p:pic>
        <p:nvPicPr>
          <p:cNvPr id="4" name="Picture 2" descr="PHOTOS: Hilarious one-star reviews for restaurant trying to be the worst on  Yelp - ABC11 Raleigh-Durham">
            <a:extLst>
              <a:ext uri="{FF2B5EF4-FFF2-40B4-BE49-F238E27FC236}">
                <a16:creationId xmlns:a16="http://schemas.microsoft.com/office/drawing/2014/main" id="{9EF1C0E6-2A16-843C-0713-08DBBEE284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1024" y="4051812"/>
            <a:ext cx="6957060" cy="27480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7360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vert="horz" lIns="91440" tIns="45720" rIns="91440" bIns="45720" rtlCol="0" anchor="t">
            <a:normAutofit/>
          </a:bodyPr>
          <a:lstStyle/>
          <a:p>
            <a:pPr marL="342900" indent="-342900"/>
            <a:r>
              <a:rPr lang="vi-VN" dirty="0"/>
              <a:t>Brand avocacy (sự ủng hộ thương hiệu )</a:t>
            </a:r>
          </a:p>
          <a:p>
            <a:pPr marL="848700" lvl="1" indent="-342900"/>
            <a:r>
              <a:rPr lang="vi-VN" dirty="0"/>
              <a:t>Brand advocate: a customer who has favourable perceptions of a brand and will talk favourably about a brand to their accquatainces to help generate awareness of the brand or influence purchase intent </a:t>
            </a:r>
          </a:p>
          <a:p>
            <a:pPr marL="848700" lvl="1" indent="-342900"/>
            <a:r>
              <a:rPr lang="vi-VN" dirty="0"/>
              <a:t>Online Brand advocacy is multidimensional, having cognitive, affective, and virtual visal cues as well as uniwue forms of online communication (highly visual, global reach, more permanent)</a:t>
            </a:r>
          </a:p>
          <a:p>
            <a:pPr marL="848700" lvl="1" indent="-342900"/>
            <a:r>
              <a:rPr lang="vi-VN" dirty="0"/>
              <a:t>Brands seek to encourage online brand advocacy through events, which stimulate customer engagement</a:t>
            </a:r>
          </a:p>
          <a:p>
            <a:pPr marL="848700" lvl="1" indent="-342900"/>
            <a:r>
              <a:rPr lang="vi-VN" dirty="0"/>
              <a:t>MCU #teamcaptain và #teamIronman</a:t>
            </a:r>
          </a:p>
        </p:txBody>
      </p:sp>
    </p:spTree>
    <p:extLst>
      <p:ext uri="{BB962C8B-B14F-4D97-AF65-F5344CB8AC3E}">
        <p14:creationId xmlns:p14="http://schemas.microsoft.com/office/powerpoint/2010/main" val="211462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a:normAutofit/>
          </a:bodyPr>
          <a:lstStyle/>
          <a:p>
            <a:pPr marL="342900" indent="-342900"/>
            <a:r>
              <a:rPr lang="vi-VN" dirty="0"/>
              <a:t>Brand identity (Bản sắc thương hiệu)</a:t>
            </a:r>
          </a:p>
          <a:p>
            <a:pPr marL="848700" lvl="1" indent="-342900"/>
            <a:r>
              <a:rPr lang="vi-VN" dirty="0"/>
              <a:t>Individual and unique attritbutes</a:t>
            </a:r>
          </a:p>
          <a:p>
            <a:pPr marL="848700" lvl="1" indent="-342900"/>
            <a:r>
              <a:rPr lang="vi-VN" dirty="0"/>
              <a:t>More than just the name:</a:t>
            </a:r>
          </a:p>
          <a:p>
            <a:pPr marL="1305900" lvl="2" indent="-342900"/>
            <a:r>
              <a:rPr lang="vi-VN" dirty="0"/>
              <a:t>logo, slogan, packaging…</a:t>
            </a:r>
          </a:p>
          <a:p>
            <a:pPr marL="1305900" lvl="2" indent="-342900"/>
            <a:r>
              <a:rPr lang="vi-VN" dirty="0"/>
              <a:t>Product (attributes, quality, uses, users..)</a:t>
            </a:r>
          </a:p>
          <a:p>
            <a:pPr marL="1305900" lvl="2" indent="-342900"/>
            <a:r>
              <a:rPr lang="vi-VN" dirty="0"/>
              <a:t>Organisation (innovativeness, vision, culture... )</a:t>
            </a:r>
          </a:p>
          <a:p>
            <a:pPr marL="1305900" lvl="2" indent="-342900"/>
            <a:r>
              <a:rPr lang="vi-VN" dirty="0"/>
              <a:t>Communication (ad, KOL, promotion...)</a:t>
            </a:r>
          </a:p>
          <a:p>
            <a:pPr marL="1305900" lvl="2" indent="-342900"/>
            <a:r>
              <a:rPr lang="vi-VN" dirty="0"/>
              <a:t>Servicescape and experience (site, atmosphere, reputation, feedback...) </a:t>
            </a:r>
          </a:p>
          <a:p>
            <a:pPr>
              <a:buFontTx/>
              <a:buChar char="-"/>
            </a:pPr>
            <a:endParaRPr lang="vi-VN" dirty="0"/>
          </a:p>
          <a:p>
            <a:pPr marL="0" indent="0">
              <a:buNone/>
            </a:pPr>
            <a:endParaRPr lang="vi-VN" dirty="0"/>
          </a:p>
        </p:txBody>
      </p:sp>
    </p:spTree>
    <p:extLst>
      <p:ext uri="{BB962C8B-B14F-4D97-AF65-F5344CB8AC3E}">
        <p14:creationId xmlns:p14="http://schemas.microsoft.com/office/powerpoint/2010/main" val="4051962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a:normAutofit/>
          </a:bodyPr>
          <a:lstStyle/>
          <a:p>
            <a:pPr marL="0" indent="0">
              <a:buNone/>
            </a:pPr>
            <a:r>
              <a:rPr lang="vi-VN" dirty="0"/>
              <a:t>Brand names for online brand</a:t>
            </a:r>
          </a:p>
        </p:txBody>
      </p:sp>
      <p:pic>
        <p:nvPicPr>
          <p:cNvPr id="5" name="Picture 4" descr="A screenshot of a computer&#10;&#10;Description automatically generated">
            <a:extLst>
              <a:ext uri="{FF2B5EF4-FFF2-40B4-BE49-F238E27FC236}">
                <a16:creationId xmlns:a16="http://schemas.microsoft.com/office/drawing/2014/main" id="{EC181758-E060-2EF2-8223-9747FE156E97}"/>
              </a:ext>
            </a:extLst>
          </p:cNvPr>
          <p:cNvPicPr>
            <a:picLocks noChangeAspect="1"/>
          </p:cNvPicPr>
          <p:nvPr/>
        </p:nvPicPr>
        <p:blipFill>
          <a:blip r:embed="rId3"/>
          <a:stretch>
            <a:fillRect/>
          </a:stretch>
        </p:blipFill>
        <p:spPr>
          <a:xfrm>
            <a:off x="5499311" y="1584960"/>
            <a:ext cx="5563497" cy="4351338"/>
          </a:xfrm>
          <a:prstGeom prst="rect">
            <a:avLst/>
          </a:prstGeom>
        </p:spPr>
      </p:pic>
    </p:spTree>
    <p:extLst>
      <p:ext uri="{BB962C8B-B14F-4D97-AF65-F5344CB8AC3E}">
        <p14:creationId xmlns:p14="http://schemas.microsoft.com/office/powerpoint/2010/main" val="74316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vert="horz" lIns="91440" tIns="45720" rIns="91440" bIns="45720" rtlCol="0" anchor="t">
            <a:normAutofit/>
          </a:bodyPr>
          <a:lstStyle/>
          <a:p>
            <a:pPr marL="342900" indent="-342900"/>
            <a:r>
              <a:rPr lang="fr-FR" dirty="0" err="1"/>
              <a:t>Core</a:t>
            </a:r>
            <a:r>
              <a:rPr lang="fr-FR" dirty="0"/>
              <a:t> </a:t>
            </a:r>
            <a:r>
              <a:rPr lang="fr-FR" dirty="0" err="1"/>
              <a:t>product</a:t>
            </a:r>
            <a:r>
              <a:rPr lang="fr-FR" dirty="0"/>
              <a:t> and </a:t>
            </a:r>
            <a:r>
              <a:rPr lang="fr-FR" dirty="0" err="1"/>
              <a:t>extended</a:t>
            </a:r>
            <a:r>
              <a:rPr lang="fr-FR" dirty="0"/>
              <a:t> </a:t>
            </a:r>
            <a:r>
              <a:rPr lang="fr-FR" dirty="0" err="1"/>
              <a:t>product</a:t>
            </a:r>
            <a:endParaRPr lang="en-US" dirty="0" err="1">
              <a:cs typeface="Calibri"/>
            </a:endParaRPr>
          </a:p>
          <a:p>
            <a:pPr marL="848700" lvl="1" indent="-342900"/>
            <a:r>
              <a:rPr lang="fr-FR" dirty="0" err="1"/>
              <a:t>Core</a:t>
            </a:r>
            <a:r>
              <a:rPr lang="fr-FR" dirty="0"/>
              <a:t> </a:t>
            </a:r>
            <a:r>
              <a:rPr lang="fr-FR" dirty="0" err="1"/>
              <a:t>product</a:t>
            </a:r>
            <a:r>
              <a:rPr lang="fr-FR" dirty="0"/>
              <a:t>: the </a:t>
            </a:r>
            <a:r>
              <a:rPr lang="fr-FR" dirty="0" err="1"/>
              <a:t>fundamental</a:t>
            </a:r>
            <a:r>
              <a:rPr lang="fr-FR" dirty="0"/>
              <a:t> </a:t>
            </a:r>
            <a:r>
              <a:rPr lang="fr-FR" dirty="0" err="1"/>
              <a:t>features</a:t>
            </a:r>
            <a:r>
              <a:rPr lang="fr-FR" dirty="0"/>
              <a:t> of the </a:t>
            </a:r>
            <a:r>
              <a:rPr lang="fr-FR" dirty="0" err="1"/>
              <a:t>product</a:t>
            </a:r>
            <a:r>
              <a:rPr lang="fr-FR" dirty="0"/>
              <a:t> </a:t>
            </a:r>
            <a:r>
              <a:rPr lang="fr-FR" dirty="0" err="1"/>
              <a:t>that</a:t>
            </a:r>
            <a:r>
              <a:rPr lang="fr-FR" dirty="0"/>
              <a:t> </a:t>
            </a:r>
            <a:r>
              <a:rPr lang="fr-FR" dirty="0" err="1"/>
              <a:t>meet</a:t>
            </a:r>
            <a:r>
              <a:rPr lang="fr-FR" dirty="0"/>
              <a:t> the </a:t>
            </a:r>
            <a:r>
              <a:rPr lang="fr-FR" dirty="0" err="1"/>
              <a:t>user’s</a:t>
            </a:r>
            <a:r>
              <a:rPr lang="fr-FR" dirty="0"/>
              <a:t> </a:t>
            </a:r>
            <a:r>
              <a:rPr lang="fr-FR" dirty="0" err="1"/>
              <a:t>need</a:t>
            </a:r>
            <a:endParaRPr lang="en-VN" dirty="0">
              <a:cs typeface="Calibri"/>
            </a:endParaRPr>
          </a:p>
          <a:p>
            <a:pPr marL="848700" lvl="1" indent="-342900"/>
            <a:r>
              <a:rPr lang="fr-FR" dirty="0"/>
              <a:t>Extended </a:t>
            </a:r>
            <a:r>
              <a:rPr lang="fr-FR" dirty="0" err="1"/>
              <a:t>product</a:t>
            </a:r>
            <a:r>
              <a:rPr lang="fr-FR" dirty="0"/>
              <a:t>: </a:t>
            </a:r>
            <a:r>
              <a:rPr lang="fr-FR" dirty="0" err="1"/>
              <a:t>additional</a:t>
            </a:r>
            <a:r>
              <a:rPr lang="fr-FR" dirty="0"/>
              <a:t> </a:t>
            </a:r>
            <a:r>
              <a:rPr lang="fr-FR" dirty="0" err="1"/>
              <a:t>features</a:t>
            </a:r>
            <a:r>
              <a:rPr lang="fr-FR" dirty="0"/>
              <a:t> and </a:t>
            </a:r>
            <a:r>
              <a:rPr lang="fr-FR" dirty="0" err="1"/>
              <a:t>benefits</a:t>
            </a:r>
            <a:r>
              <a:rPr lang="fr-FR" dirty="0"/>
              <a:t> </a:t>
            </a:r>
            <a:r>
              <a:rPr lang="fr-FR" dirty="0" err="1"/>
              <a:t>beyond</a:t>
            </a:r>
            <a:r>
              <a:rPr lang="fr-FR" dirty="0"/>
              <a:t> the </a:t>
            </a:r>
            <a:r>
              <a:rPr lang="fr-FR" dirty="0" err="1"/>
              <a:t>core</a:t>
            </a:r>
            <a:r>
              <a:rPr lang="fr-FR" dirty="0"/>
              <a:t> </a:t>
            </a:r>
            <a:r>
              <a:rPr lang="fr-FR" dirty="0" err="1"/>
              <a:t>product</a:t>
            </a:r>
            <a:endParaRPr lang="en-VN" dirty="0">
              <a:cs typeface="Calibri"/>
            </a:endParaRPr>
          </a:p>
          <a:p>
            <a:pPr marL="342900" indent="-342900"/>
            <a:r>
              <a:rPr lang="fr-FR" dirty="0"/>
              <a:t>4 main implications of digital </a:t>
            </a:r>
            <a:r>
              <a:rPr lang="fr-FR" dirty="0" err="1"/>
              <a:t>technology</a:t>
            </a:r>
            <a:r>
              <a:rPr lang="fr-FR" dirty="0"/>
              <a:t> for the </a:t>
            </a:r>
            <a:r>
              <a:rPr lang="fr-FR" b="1" dirty="0" err="1"/>
              <a:t>product</a:t>
            </a:r>
            <a:r>
              <a:rPr lang="fr-FR" dirty="0"/>
              <a:t> </a:t>
            </a:r>
            <a:endParaRPr lang="en-VN" dirty="0"/>
          </a:p>
          <a:p>
            <a:pPr marL="848700" lvl="1" indent="-342900"/>
            <a:r>
              <a:rPr lang="fr-FR" dirty="0" err="1"/>
              <a:t>Varying</a:t>
            </a:r>
            <a:r>
              <a:rPr lang="fr-FR" dirty="0"/>
              <a:t> the </a:t>
            </a:r>
            <a:r>
              <a:rPr lang="fr-FR" dirty="0" err="1"/>
              <a:t>core</a:t>
            </a:r>
            <a:r>
              <a:rPr lang="fr-FR" dirty="0"/>
              <a:t> </a:t>
            </a:r>
            <a:r>
              <a:rPr lang="fr-FR" dirty="0" err="1"/>
              <a:t>product</a:t>
            </a:r>
            <a:endParaRPr lang="en-VN" dirty="0"/>
          </a:p>
          <a:p>
            <a:pPr marL="848700" lvl="1" indent="-342900"/>
            <a:r>
              <a:rPr lang="fr-FR" dirty="0"/>
              <a:t>Change the </a:t>
            </a:r>
            <a:r>
              <a:rPr lang="fr-FR" dirty="0" err="1"/>
              <a:t>extended</a:t>
            </a:r>
            <a:r>
              <a:rPr lang="fr-FR" dirty="0"/>
              <a:t> </a:t>
            </a:r>
            <a:r>
              <a:rPr lang="fr-FR" dirty="0" err="1"/>
              <a:t>product</a:t>
            </a:r>
            <a:endParaRPr lang="en-VN" dirty="0"/>
          </a:p>
          <a:p>
            <a:pPr marL="848700" lvl="1" indent="-342900"/>
            <a:r>
              <a:rPr lang="fr-FR" dirty="0" err="1"/>
              <a:t>Offering</a:t>
            </a:r>
            <a:r>
              <a:rPr lang="fr-FR" dirty="0"/>
              <a:t> digital </a:t>
            </a:r>
            <a:r>
              <a:rPr lang="fr-FR" dirty="0" err="1"/>
              <a:t>product</a:t>
            </a:r>
            <a:endParaRPr lang="en-VN" dirty="0"/>
          </a:p>
          <a:p>
            <a:pPr marL="848700" lvl="1" indent="-342900"/>
            <a:r>
              <a:rPr lang="fr-FR" dirty="0"/>
              <a:t>Product </a:t>
            </a:r>
            <a:r>
              <a:rPr lang="fr-FR" dirty="0" err="1"/>
              <a:t>development</a:t>
            </a:r>
            <a:endParaRPr lang="en-VN" dirty="0"/>
          </a:p>
        </p:txBody>
      </p:sp>
    </p:spTree>
    <p:extLst>
      <p:ext uri="{BB962C8B-B14F-4D97-AF65-F5344CB8AC3E}">
        <p14:creationId xmlns:p14="http://schemas.microsoft.com/office/powerpoint/2010/main" val="3278239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04DDE-697E-E88C-7EF7-09F5C63DDDD0}"/>
              </a:ext>
            </a:extLst>
          </p:cNvPr>
          <p:cNvSpPr>
            <a:spLocks noGrp="1"/>
          </p:cNvSpPr>
          <p:nvPr>
            <p:ph type="title"/>
          </p:nvPr>
        </p:nvSpPr>
        <p:spPr/>
        <p:txBody>
          <a:bodyPr/>
          <a:lstStyle/>
          <a:p>
            <a:r>
              <a:rPr lang="fr-FR" dirty="0"/>
              <a:t>Objectives</a:t>
            </a:r>
            <a:endParaRPr lang="en-VN" dirty="0" err="1"/>
          </a:p>
        </p:txBody>
      </p:sp>
      <p:sp>
        <p:nvSpPr>
          <p:cNvPr id="3" name="Content Placeholder 2">
            <a:extLst>
              <a:ext uri="{FF2B5EF4-FFF2-40B4-BE49-F238E27FC236}">
                <a16:creationId xmlns:a16="http://schemas.microsoft.com/office/drawing/2014/main" id="{1A05900C-1A5D-4ACD-27B5-D4304703A1A7}"/>
              </a:ext>
            </a:extLst>
          </p:cNvPr>
          <p:cNvSpPr>
            <a:spLocks noGrp="1"/>
          </p:cNvSpPr>
          <p:nvPr>
            <p:ph idx="1"/>
          </p:nvPr>
        </p:nvSpPr>
        <p:spPr/>
        <p:txBody>
          <a:bodyPr/>
          <a:lstStyle/>
          <a:p>
            <a:pPr marL="0" indent="0">
              <a:buNone/>
            </a:pPr>
            <a:r>
              <a:rPr lang="fr-FR" dirty="0" err="1"/>
              <a:t>Applying</a:t>
            </a:r>
            <a:r>
              <a:rPr lang="fr-FR" dirty="0"/>
              <a:t> the original marketing mix </a:t>
            </a:r>
            <a:r>
              <a:rPr lang="fr-FR" dirty="0" err="1"/>
              <a:t>into</a:t>
            </a:r>
            <a:r>
              <a:rPr lang="fr-FR" dirty="0"/>
              <a:t> the digital </a:t>
            </a:r>
            <a:r>
              <a:rPr lang="fr-FR" dirty="0" err="1"/>
              <a:t>environment</a:t>
            </a:r>
            <a:endParaRPr lang="en-VN" dirty="0"/>
          </a:p>
          <a:p>
            <a:r>
              <a:rPr lang="fr-FR" dirty="0" err="1"/>
              <a:t>Describe</a:t>
            </a:r>
            <a:r>
              <a:rPr lang="fr-FR" dirty="0"/>
              <a:t> the marketing mix</a:t>
            </a:r>
            <a:endParaRPr lang="en-VN" dirty="0"/>
          </a:p>
          <a:p>
            <a:r>
              <a:rPr lang="fr-FR" dirty="0" err="1"/>
              <a:t>Evaluate</a:t>
            </a:r>
            <a:r>
              <a:rPr lang="fr-FR" dirty="0"/>
              <a:t> the </a:t>
            </a:r>
            <a:r>
              <a:rPr lang="fr-FR" dirty="0" err="1"/>
              <a:t>elements</a:t>
            </a:r>
            <a:r>
              <a:rPr lang="fr-FR" dirty="0"/>
              <a:t> of marketing mix in the digital </a:t>
            </a:r>
            <a:r>
              <a:rPr lang="fr-FR" dirty="0" err="1"/>
              <a:t>environment</a:t>
            </a:r>
            <a:endParaRPr lang="en-VN" dirty="0"/>
          </a:p>
        </p:txBody>
      </p:sp>
    </p:spTree>
    <p:extLst>
      <p:ext uri="{BB962C8B-B14F-4D97-AF65-F5344CB8AC3E}">
        <p14:creationId xmlns:p14="http://schemas.microsoft.com/office/powerpoint/2010/main" val="29379593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a:xfrm>
            <a:off x="1341754" y="1607372"/>
            <a:ext cx="4754245" cy="4351338"/>
          </a:xfrm>
        </p:spPr>
        <p:txBody>
          <a:bodyPr>
            <a:normAutofit fontScale="92500" lnSpcReduction="10000"/>
          </a:bodyPr>
          <a:lstStyle/>
          <a:p>
            <a:pPr marL="342900" indent="-342900"/>
            <a:r>
              <a:rPr lang="en-VN" dirty="0"/>
              <a:t>(</a:t>
            </a:r>
            <a:r>
              <a:rPr lang="en-VN"/>
              <a:t>1)</a:t>
            </a:r>
            <a:r>
              <a:rPr lang="fr-FR" dirty="0" err="1"/>
              <a:t>Vary</a:t>
            </a:r>
            <a:r>
              <a:rPr lang="fr-FR" dirty="0"/>
              <a:t> the </a:t>
            </a:r>
            <a:r>
              <a:rPr lang="fr-FR" dirty="0" err="1"/>
              <a:t>core</a:t>
            </a:r>
            <a:r>
              <a:rPr lang="fr-FR" dirty="0"/>
              <a:t> </a:t>
            </a:r>
            <a:r>
              <a:rPr lang="fr-FR" dirty="0" err="1"/>
              <a:t>product</a:t>
            </a:r>
            <a:r>
              <a:rPr lang="fr-FR" dirty="0"/>
              <a:t> (online)</a:t>
            </a:r>
            <a:endParaRPr lang="en-VN" dirty="0"/>
          </a:p>
          <a:p>
            <a:pPr marL="848700" lvl="1" indent="-342900"/>
            <a:r>
              <a:rPr lang="en-US" dirty="0"/>
              <a:t>Adding ‘digital value’ to customer </a:t>
            </a:r>
            <a:r>
              <a:rPr lang="en-VN"/>
              <a:t>(</a:t>
            </a:r>
            <a:r>
              <a:rPr lang="en-VN" dirty="0"/>
              <a:t>Ghosh, 1998)</a:t>
            </a:r>
          </a:p>
          <a:p>
            <a:pPr lvl="2"/>
            <a:r>
              <a:rPr lang="en-US" dirty="0" err="1"/>
              <a:t>Aditional</a:t>
            </a:r>
            <a:r>
              <a:rPr lang="en-US" dirty="0"/>
              <a:t> information or transaction services</a:t>
            </a:r>
          </a:p>
          <a:p>
            <a:pPr lvl="2"/>
            <a:r>
              <a:rPr lang="en-US" dirty="0"/>
              <a:t>Needs of new customer segment</a:t>
            </a:r>
          </a:p>
          <a:p>
            <a:pPr lvl="2"/>
            <a:r>
              <a:rPr lang="en-US" dirty="0"/>
              <a:t>Create new source of value</a:t>
            </a:r>
          </a:p>
          <a:p>
            <a:pPr lvl="2"/>
            <a:r>
              <a:rPr lang="en-US" dirty="0"/>
              <a:t>Negative impact to current business?</a:t>
            </a:r>
          </a:p>
          <a:p>
            <a:pPr marL="848700" lvl="1" indent="-342900"/>
            <a:r>
              <a:rPr lang="fr-FR" dirty="0"/>
              <a:t>Mass customisation</a:t>
            </a:r>
            <a:endParaRPr lang="en-VN" dirty="0"/>
          </a:p>
          <a:p>
            <a:pPr marL="848700" lvl="1" indent="-342900"/>
            <a:r>
              <a:rPr lang="fr-FR" dirty="0"/>
              <a:t>Use the internet to change the range or combination of </a:t>
            </a:r>
            <a:r>
              <a:rPr lang="fr-FR" dirty="0" err="1"/>
              <a:t>products</a:t>
            </a:r>
            <a:endParaRPr lang="en-VN" dirty="0"/>
          </a:p>
        </p:txBody>
      </p:sp>
      <p:pic>
        <p:nvPicPr>
          <p:cNvPr id="5" name="Picture 4" descr="A list of products with text&#10;&#10;Description automatically generated">
            <a:extLst>
              <a:ext uri="{FF2B5EF4-FFF2-40B4-BE49-F238E27FC236}">
                <a16:creationId xmlns:a16="http://schemas.microsoft.com/office/drawing/2014/main" id="{0173CB2E-262B-A643-D8C7-B79E1320BBE3}"/>
              </a:ext>
            </a:extLst>
          </p:cNvPr>
          <p:cNvPicPr>
            <a:picLocks noChangeAspect="1"/>
          </p:cNvPicPr>
          <p:nvPr/>
        </p:nvPicPr>
        <p:blipFill>
          <a:blip r:embed="rId3"/>
          <a:stretch>
            <a:fillRect/>
          </a:stretch>
        </p:blipFill>
        <p:spPr>
          <a:xfrm>
            <a:off x="6602681" y="1379634"/>
            <a:ext cx="5396578" cy="4806814"/>
          </a:xfrm>
          <a:prstGeom prst="rect">
            <a:avLst/>
          </a:prstGeom>
        </p:spPr>
      </p:pic>
    </p:spTree>
    <p:extLst>
      <p:ext uri="{BB962C8B-B14F-4D97-AF65-F5344CB8AC3E}">
        <p14:creationId xmlns:p14="http://schemas.microsoft.com/office/powerpoint/2010/main" val="14929147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a:normAutofit/>
          </a:bodyPr>
          <a:lstStyle/>
          <a:p>
            <a:pPr marL="342900" indent="-342900"/>
            <a:r>
              <a:rPr lang="en-VN" dirty="0"/>
              <a:t>(2</a:t>
            </a:r>
            <a:r>
              <a:rPr lang="en-VN"/>
              <a:t>) </a:t>
            </a:r>
            <a:r>
              <a:rPr lang="fr-FR" dirty="0" err="1"/>
              <a:t>Changing</a:t>
            </a:r>
            <a:r>
              <a:rPr lang="fr-FR" dirty="0"/>
              <a:t> the </a:t>
            </a:r>
            <a:r>
              <a:rPr lang="fr-FR" dirty="0" err="1"/>
              <a:t>extended</a:t>
            </a:r>
            <a:r>
              <a:rPr lang="fr-FR" dirty="0"/>
              <a:t> </a:t>
            </a:r>
            <a:r>
              <a:rPr lang="fr-FR" dirty="0" err="1"/>
              <a:t>product</a:t>
            </a:r>
            <a:endParaRPr lang="en-VN" dirty="0"/>
          </a:p>
          <a:p>
            <a:pPr marL="848700" lvl="1" indent="-342900"/>
            <a:r>
              <a:rPr lang="fr-FR" sz="2000" dirty="0"/>
              <a:t>How internet can </a:t>
            </a:r>
            <a:r>
              <a:rPr lang="fr-FR" sz="2000" dirty="0" err="1"/>
              <a:t>be</a:t>
            </a:r>
            <a:r>
              <a:rPr lang="fr-FR" sz="2000" dirty="0"/>
              <a:t> </a:t>
            </a:r>
            <a:r>
              <a:rPr lang="fr-FR" sz="2000" dirty="0" err="1"/>
              <a:t>used</a:t>
            </a:r>
            <a:r>
              <a:rPr lang="fr-FR" sz="2000" dirty="0"/>
              <a:t> to </a:t>
            </a:r>
            <a:r>
              <a:rPr lang="fr-FR" sz="2000" dirty="0" err="1"/>
              <a:t>vary</a:t>
            </a:r>
            <a:r>
              <a:rPr lang="fr-FR" sz="2000" dirty="0"/>
              <a:t> the </a:t>
            </a:r>
            <a:r>
              <a:rPr lang="fr-FR" sz="2000" dirty="0" err="1"/>
              <a:t>extended</a:t>
            </a:r>
            <a:r>
              <a:rPr lang="fr-FR" sz="2000" dirty="0"/>
              <a:t> </a:t>
            </a:r>
            <a:r>
              <a:rPr lang="fr-FR" sz="2000" dirty="0" err="1"/>
              <a:t>product</a:t>
            </a:r>
            <a:r>
              <a:rPr lang="fr-FR" sz="2000" dirty="0"/>
              <a:t> </a:t>
            </a:r>
            <a:r>
              <a:rPr lang="en-VN" sz="2000"/>
              <a:t>(</a:t>
            </a:r>
            <a:r>
              <a:rPr lang="en-VN" sz="2000" dirty="0"/>
              <a:t>Chaffey &amp; Smith, 2017):</a:t>
            </a:r>
          </a:p>
          <a:p>
            <a:pPr marL="1248750" lvl="2" indent="-285750"/>
            <a:r>
              <a:rPr lang="en-US" sz="1800" dirty="0"/>
              <a:t>warranties</a:t>
            </a:r>
            <a:endParaRPr lang="en-VN" sz="1800" dirty="0"/>
          </a:p>
          <a:p>
            <a:pPr marL="1248750" lvl="2" indent="-285750"/>
            <a:r>
              <a:rPr lang="fr-FR" sz="1800" dirty="0" err="1"/>
              <a:t>testimonies</a:t>
            </a:r>
            <a:endParaRPr lang="en-VN" sz="1800" dirty="0"/>
          </a:p>
          <a:p>
            <a:pPr marL="1248750" lvl="2" indent="-285750"/>
            <a:r>
              <a:rPr lang="fr-FR" sz="1800" dirty="0"/>
              <a:t>Customer services</a:t>
            </a:r>
            <a:endParaRPr lang="en-VN" sz="1800" dirty="0"/>
          </a:p>
          <a:p>
            <a:pPr marL="1248750" lvl="2" indent="-285750"/>
            <a:r>
              <a:rPr lang="fr-FR" sz="1800" dirty="0"/>
              <a:t>Tools </a:t>
            </a:r>
            <a:r>
              <a:rPr lang="fr-FR" sz="1800" dirty="0" err="1"/>
              <a:t>supporting</a:t>
            </a:r>
            <a:r>
              <a:rPr lang="fr-FR" sz="1800" dirty="0"/>
              <a:t> </a:t>
            </a:r>
            <a:r>
              <a:rPr lang="fr-FR" sz="1800" dirty="0" err="1"/>
              <a:t>production’s</a:t>
            </a:r>
            <a:r>
              <a:rPr lang="fr-FR" sz="1800" dirty="0"/>
              <a:t> </a:t>
            </a:r>
            <a:r>
              <a:rPr lang="fr-FR" sz="1800" dirty="0" err="1"/>
              <a:t>selection</a:t>
            </a:r>
            <a:r>
              <a:rPr lang="fr-FR" sz="1800" dirty="0"/>
              <a:t> and usage</a:t>
            </a:r>
            <a:endParaRPr lang="en-VN" sz="1800" dirty="0"/>
          </a:p>
          <a:p>
            <a:pPr marL="848700" lvl="1" indent="-342900"/>
            <a:r>
              <a:rPr lang="fr-FR" sz="2100" dirty="0"/>
              <a:t>Example: </a:t>
            </a:r>
            <a:r>
              <a:rPr lang="en-VN" sz="2100"/>
              <a:t>ZOOM</a:t>
            </a:r>
            <a:endParaRPr lang="en-VN" sz="2100" dirty="0"/>
          </a:p>
          <a:p>
            <a:pPr marL="1305900" lvl="2" indent="-342900"/>
            <a:r>
              <a:rPr lang="en-US" sz="1900" dirty="0"/>
              <a:t>Core product</a:t>
            </a:r>
            <a:r>
              <a:rPr lang="en-VN" sz="1900"/>
              <a:t>: </a:t>
            </a:r>
            <a:r>
              <a:rPr lang="fr-FR" sz="1900" dirty="0"/>
              <a:t>online meeting (</a:t>
            </a:r>
            <a:r>
              <a:rPr lang="fr-FR" sz="1900" dirty="0" err="1"/>
              <a:t>restricted</a:t>
            </a:r>
            <a:r>
              <a:rPr lang="fr-FR" sz="1900" dirty="0"/>
              <a:t>  participants and time), free</a:t>
            </a:r>
            <a:endParaRPr lang="en-VN" sz="1900" dirty="0"/>
          </a:p>
          <a:p>
            <a:pPr marL="1305900" lvl="2" indent="-342900"/>
            <a:r>
              <a:rPr lang="fr-FR" sz="1900" dirty="0"/>
              <a:t>Extended </a:t>
            </a:r>
            <a:r>
              <a:rPr lang="fr-FR" sz="1900" dirty="0" err="1"/>
              <a:t>product</a:t>
            </a:r>
            <a:r>
              <a:rPr lang="en-VN" sz="1900"/>
              <a:t>: </a:t>
            </a:r>
            <a:r>
              <a:rPr lang="fr-FR" sz="1900" dirty="0" err="1"/>
              <a:t>paid</a:t>
            </a:r>
            <a:r>
              <a:rPr lang="fr-FR" sz="1900" dirty="0"/>
              <a:t> (</a:t>
            </a:r>
            <a:r>
              <a:rPr lang="fr-FR" sz="1900" dirty="0" err="1"/>
              <a:t>various</a:t>
            </a:r>
            <a:r>
              <a:rPr lang="fr-FR" sz="1900" dirty="0"/>
              <a:t> packages), audience size, record ...</a:t>
            </a:r>
            <a:endParaRPr lang="en-VN" sz="1900" dirty="0"/>
          </a:p>
        </p:txBody>
      </p:sp>
    </p:spTree>
    <p:extLst>
      <p:ext uri="{BB962C8B-B14F-4D97-AF65-F5344CB8AC3E}">
        <p14:creationId xmlns:p14="http://schemas.microsoft.com/office/powerpoint/2010/main" val="39021069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vert="horz" lIns="91440" tIns="45720" rIns="91440" bIns="45720" rtlCol="0" anchor="t">
            <a:normAutofit/>
          </a:bodyPr>
          <a:lstStyle/>
          <a:p>
            <a:pPr marL="342900" indent="-342900"/>
            <a:r>
              <a:rPr lang="en-VN" dirty="0"/>
              <a:t>(3</a:t>
            </a:r>
            <a:r>
              <a:rPr lang="en-VN"/>
              <a:t>) </a:t>
            </a:r>
            <a:r>
              <a:rPr lang="fr-FR" dirty="0"/>
              <a:t>Digital </a:t>
            </a:r>
            <a:r>
              <a:rPr lang="fr-FR" dirty="0" err="1"/>
              <a:t>products</a:t>
            </a:r>
            <a:r>
              <a:rPr lang="en-VN"/>
              <a:t>: </a:t>
            </a:r>
            <a:r>
              <a:rPr lang="fr-FR" dirty="0" err="1"/>
              <a:t>offer</a:t>
            </a:r>
            <a:r>
              <a:rPr lang="fr-FR" dirty="0"/>
              <a:t> digital </a:t>
            </a:r>
            <a:r>
              <a:rPr lang="fr-FR" dirty="0" err="1"/>
              <a:t>products</a:t>
            </a:r>
            <a:r>
              <a:rPr lang="fr-FR" dirty="0"/>
              <a:t> </a:t>
            </a:r>
            <a:r>
              <a:rPr lang="fr-FR" dirty="0" err="1"/>
              <a:t>such</a:t>
            </a:r>
            <a:r>
              <a:rPr lang="fr-FR" dirty="0"/>
              <a:t> as content, music, or </a:t>
            </a:r>
            <a:r>
              <a:rPr lang="fr-FR" dirty="0" err="1"/>
              <a:t>video</a:t>
            </a:r>
            <a:r>
              <a:rPr lang="fr-FR" dirty="0"/>
              <a:t>.</a:t>
            </a:r>
            <a:endParaRPr lang="en-VN" dirty="0"/>
          </a:p>
          <a:p>
            <a:pPr marL="342900" indent="-342900"/>
            <a:r>
              <a:rPr lang="fr-FR" dirty="0"/>
              <a:t>Example of </a:t>
            </a:r>
            <a:r>
              <a:rPr lang="fr-FR" dirty="0" err="1"/>
              <a:t>purchase</a:t>
            </a:r>
            <a:r>
              <a:rPr lang="fr-FR" dirty="0"/>
              <a:t> options at </a:t>
            </a:r>
            <a:r>
              <a:rPr lang="fr-FR" dirty="0" err="1"/>
              <a:t>different</a:t>
            </a:r>
            <a:r>
              <a:rPr lang="fr-FR" dirty="0"/>
              <a:t> </a:t>
            </a:r>
            <a:r>
              <a:rPr lang="fr-FR" dirty="0" err="1"/>
              <a:t>price</a:t>
            </a:r>
            <a:r>
              <a:rPr lang="fr-FR" dirty="0"/>
              <a:t> points: </a:t>
            </a:r>
            <a:endParaRPr lang="en-VN" dirty="0" err="1"/>
          </a:p>
          <a:p>
            <a:pPr marL="848700" lvl="1" indent="-342900"/>
            <a:r>
              <a:rPr lang="en-US" dirty="0"/>
              <a:t>S</a:t>
            </a:r>
            <a:r>
              <a:rPr lang="en-VN"/>
              <a:t>ubscription</a:t>
            </a:r>
            <a:r>
              <a:rPr lang="fr-FR" dirty="0"/>
              <a:t> (</a:t>
            </a:r>
            <a:r>
              <a:rPr lang="en-VN"/>
              <a:t>thu </a:t>
            </a:r>
            <a:r>
              <a:rPr lang="en-VN" dirty="0"/>
              <a:t>phí </a:t>
            </a:r>
            <a:r>
              <a:rPr lang="en-VN"/>
              <a:t>định kỳ</a:t>
            </a:r>
            <a:r>
              <a:rPr lang="fr-FR" dirty="0"/>
              <a:t>)</a:t>
            </a:r>
            <a:endParaRPr lang="en-VN" dirty="0"/>
          </a:p>
          <a:p>
            <a:pPr marL="848700" lvl="1" indent="-342900"/>
            <a:r>
              <a:rPr lang="en-US" dirty="0"/>
              <a:t>L</a:t>
            </a:r>
            <a:r>
              <a:rPr lang="en-VN"/>
              <a:t>icensing </a:t>
            </a:r>
            <a:r>
              <a:rPr lang="fr-FR" dirty="0"/>
              <a:t>(</a:t>
            </a:r>
            <a:r>
              <a:rPr lang="en-VN"/>
              <a:t>trả </a:t>
            </a:r>
            <a:r>
              <a:rPr lang="en-VN" dirty="0"/>
              <a:t>phí theo gói </a:t>
            </a:r>
            <a:r>
              <a:rPr lang="en-VN"/>
              <a:t>đăng ký</a:t>
            </a:r>
            <a:r>
              <a:rPr lang="fr-FR" dirty="0"/>
              <a:t>)</a:t>
            </a:r>
            <a:endParaRPr lang="en-VN" dirty="0"/>
          </a:p>
          <a:p>
            <a:pPr marL="848700" lvl="1" indent="-342900"/>
            <a:r>
              <a:rPr lang="en-VN"/>
              <a:t>Pay-per-view</a:t>
            </a:r>
            <a:r>
              <a:rPr lang="fr-FR" dirty="0"/>
              <a:t> (</a:t>
            </a:r>
            <a:r>
              <a:rPr lang="en-VN"/>
              <a:t>trả </a:t>
            </a:r>
            <a:r>
              <a:rPr lang="en-VN" dirty="0"/>
              <a:t>theo </a:t>
            </a:r>
            <a:r>
              <a:rPr lang="en-VN"/>
              <a:t>mượt xem</a:t>
            </a:r>
            <a:r>
              <a:rPr lang="fr-FR" dirty="0"/>
              <a:t>)</a:t>
            </a:r>
            <a:endParaRPr lang="en-VN" dirty="0"/>
          </a:p>
          <a:p>
            <a:pPr marL="848700" lvl="1" indent="-342900"/>
            <a:r>
              <a:rPr lang="en-VN"/>
              <a:t>Ad-supported content</a:t>
            </a:r>
            <a:r>
              <a:rPr lang="fr-FR" dirty="0"/>
              <a:t> (</a:t>
            </a:r>
            <a:r>
              <a:rPr lang="en-VN"/>
              <a:t>không </a:t>
            </a:r>
            <a:r>
              <a:rPr lang="en-VN" dirty="0"/>
              <a:t>tính phí người dùng, thu tiền </a:t>
            </a:r>
            <a:r>
              <a:rPr lang="en-VN"/>
              <a:t>quảng cáo</a:t>
            </a:r>
            <a:r>
              <a:rPr lang="fr-FR" dirty="0"/>
              <a:t>)</a:t>
            </a:r>
            <a:endParaRPr lang="en-VN" dirty="0"/>
          </a:p>
        </p:txBody>
      </p:sp>
    </p:spTree>
    <p:extLst>
      <p:ext uri="{BB962C8B-B14F-4D97-AF65-F5344CB8AC3E}">
        <p14:creationId xmlns:p14="http://schemas.microsoft.com/office/powerpoint/2010/main" val="3968631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vert="horz" lIns="91440" tIns="45720" rIns="91440" bIns="45720" rtlCol="0" anchor="t">
            <a:normAutofit/>
          </a:bodyPr>
          <a:lstStyle/>
          <a:p>
            <a:pPr marL="0" indent="0">
              <a:buNone/>
            </a:pPr>
            <a:r>
              <a:rPr lang="en-VN" dirty="0"/>
              <a:t>(4</a:t>
            </a:r>
            <a:r>
              <a:rPr lang="en-VN"/>
              <a:t>) </a:t>
            </a:r>
            <a:r>
              <a:rPr lang="fr-FR" dirty="0"/>
              <a:t>New </a:t>
            </a:r>
            <a:r>
              <a:rPr lang="fr-FR" dirty="0" err="1"/>
              <a:t>product</a:t>
            </a:r>
            <a:r>
              <a:rPr lang="fr-FR" dirty="0"/>
              <a:t> </a:t>
            </a:r>
            <a:r>
              <a:rPr lang="fr-FR" dirty="0" err="1"/>
              <a:t>development</a:t>
            </a:r>
            <a:endParaRPr lang="en-VN" dirty="0"/>
          </a:p>
          <a:p>
            <a:r>
              <a:rPr lang="fr-FR" dirty="0" err="1"/>
              <a:t>Lower</a:t>
            </a:r>
            <a:r>
              <a:rPr lang="fr-FR" dirty="0"/>
              <a:t> </a:t>
            </a:r>
            <a:r>
              <a:rPr lang="fr-FR" dirty="0" err="1"/>
              <a:t>research</a:t>
            </a:r>
            <a:r>
              <a:rPr lang="fr-FR" dirty="0"/>
              <a:t> </a:t>
            </a:r>
            <a:r>
              <a:rPr lang="fr-FR" dirty="0" err="1"/>
              <a:t>cost</a:t>
            </a:r>
            <a:endParaRPr lang="en-VN" dirty="0">
              <a:cs typeface="Calibri"/>
            </a:endParaRPr>
          </a:p>
          <a:p>
            <a:pPr lvl="1"/>
            <a:r>
              <a:rPr lang="fr-FR" dirty="0" err="1"/>
              <a:t>example</a:t>
            </a:r>
            <a:r>
              <a:rPr lang="en-VN"/>
              <a:t>:  </a:t>
            </a:r>
            <a:r>
              <a:rPr lang="en-VN" dirty="0"/>
              <a:t>online survey; social media listening; web analytics</a:t>
            </a:r>
          </a:p>
          <a:p>
            <a:r>
              <a:rPr lang="fr-FR" dirty="0" err="1"/>
              <a:t>Faster</a:t>
            </a:r>
            <a:r>
              <a:rPr lang="fr-FR" dirty="0"/>
              <a:t> </a:t>
            </a:r>
            <a:r>
              <a:rPr lang="fr-FR" dirty="0" err="1"/>
              <a:t>development</a:t>
            </a:r>
            <a:endParaRPr lang="en-VN" dirty="0"/>
          </a:p>
          <a:p>
            <a:pPr lvl="1"/>
            <a:r>
              <a:rPr lang="en-US" dirty="0"/>
              <a:t>Rapid development, testing, and exploring option</a:t>
            </a:r>
          </a:p>
          <a:p>
            <a:pPr lvl="1"/>
            <a:r>
              <a:rPr lang="fr-FR" dirty="0" err="1"/>
              <a:t>Easier</a:t>
            </a:r>
            <a:r>
              <a:rPr lang="fr-FR" dirty="0"/>
              <a:t> to </a:t>
            </a:r>
            <a:r>
              <a:rPr lang="fr-FR" dirty="0" err="1"/>
              <a:t>locate</a:t>
            </a:r>
            <a:r>
              <a:rPr lang="fr-FR" dirty="0"/>
              <a:t> </a:t>
            </a:r>
            <a:r>
              <a:rPr lang="fr-FR" dirty="0" err="1"/>
              <a:t>partners</a:t>
            </a:r>
            <a:endParaRPr lang="en-VN" dirty="0"/>
          </a:p>
          <a:p>
            <a:r>
              <a:rPr lang="fr-FR" dirty="0" err="1"/>
              <a:t>Faster</a:t>
            </a:r>
            <a:r>
              <a:rPr lang="fr-FR" dirty="0"/>
              <a:t> diffusion</a:t>
            </a:r>
            <a:endParaRPr lang="en-VN" dirty="0"/>
          </a:p>
          <a:p>
            <a:pPr lvl="1"/>
            <a:r>
              <a:rPr lang="fr-FR" dirty="0"/>
              <a:t>Need to </a:t>
            </a:r>
            <a:r>
              <a:rPr lang="fr-FR" dirty="0" err="1"/>
              <a:t>bring</a:t>
            </a:r>
            <a:r>
              <a:rPr lang="fr-FR" dirty="0"/>
              <a:t> the </a:t>
            </a:r>
            <a:r>
              <a:rPr lang="fr-FR" dirty="0" err="1"/>
              <a:t>product</a:t>
            </a:r>
            <a:r>
              <a:rPr lang="fr-FR" dirty="0"/>
              <a:t> </a:t>
            </a:r>
            <a:r>
              <a:rPr lang="fr-FR" dirty="0" err="1"/>
              <a:t>internationally</a:t>
            </a:r>
            <a:endParaRPr lang="en-VN" dirty="0"/>
          </a:p>
          <a:p>
            <a:pPr lvl="1"/>
            <a:r>
              <a:rPr lang="fr-FR" dirty="0" err="1"/>
              <a:t>WoM</a:t>
            </a:r>
            <a:r>
              <a:rPr lang="fr-FR" dirty="0"/>
              <a:t> </a:t>
            </a:r>
            <a:r>
              <a:rPr lang="fr-FR" dirty="0" err="1"/>
              <a:t>increases</a:t>
            </a:r>
            <a:r>
              <a:rPr lang="fr-FR" dirty="0"/>
              <a:t> acceptation, </a:t>
            </a:r>
            <a:r>
              <a:rPr lang="fr-FR" dirty="0" err="1"/>
              <a:t>especially</a:t>
            </a:r>
            <a:r>
              <a:rPr lang="fr-FR" dirty="0"/>
              <a:t> </a:t>
            </a:r>
            <a:r>
              <a:rPr lang="fr-FR" dirty="0" err="1"/>
              <a:t>through</a:t>
            </a:r>
            <a:r>
              <a:rPr lang="fr-FR" dirty="0"/>
              <a:t> the Internet</a:t>
            </a:r>
            <a:endParaRPr lang="en-VN" dirty="0"/>
          </a:p>
          <a:p>
            <a:pPr marL="0" indent="0">
              <a:buNone/>
            </a:pPr>
            <a:endParaRPr lang="en-VN" dirty="0">
              <a:cs typeface="Calibri"/>
            </a:endParaRPr>
          </a:p>
          <a:p>
            <a:pPr lvl="1"/>
            <a:endParaRPr lang="en-VN" dirty="0"/>
          </a:p>
        </p:txBody>
      </p:sp>
    </p:spTree>
    <p:extLst>
      <p:ext uri="{BB962C8B-B14F-4D97-AF65-F5344CB8AC3E}">
        <p14:creationId xmlns:p14="http://schemas.microsoft.com/office/powerpoint/2010/main" val="13013055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a:xfrm>
            <a:off x="1341755" y="1837500"/>
            <a:ext cx="5074024" cy="4431740"/>
          </a:xfrm>
        </p:spPr>
        <p:txBody>
          <a:bodyPr>
            <a:normAutofit/>
          </a:bodyPr>
          <a:lstStyle/>
          <a:p>
            <a:pPr>
              <a:lnSpc>
                <a:spcPct val="120000"/>
              </a:lnSpc>
            </a:pPr>
            <a:r>
              <a:rPr lang="fr-FR" dirty="0" err="1"/>
              <a:t>Opportunities</a:t>
            </a:r>
            <a:r>
              <a:rPr lang="fr-FR" dirty="0"/>
              <a:t> for new </a:t>
            </a:r>
            <a:r>
              <a:rPr lang="fr-FR" dirty="0" err="1"/>
              <a:t>product</a:t>
            </a:r>
            <a:endParaRPr lang="en-VN" dirty="0"/>
          </a:p>
          <a:p>
            <a:pPr lvl="1">
              <a:lnSpc>
                <a:spcPct val="120000"/>
              </a:lnSpc>
            </a:pPr>
            <a:r>
              <a:rPr lang="fr-FR" dirty="0"/>
              <a:t>Niche </a:t>
            </a:r>
            <a:r>
              <a:rPr lang="fr-FR" dirty="0" err="1"/>
              <a:t>market</a:t>
            </a:r>
            <a:r>
              <a:rPr lang="fr-FR" dirty="0"/>
              <a:t> </a:t>
            </a:r>
            <a:r>
              <a:rPr lang="fr-FR" dirty="0" err="1"/>
              <a:t>now</a:t>
            </a:r>
            <a:r>
              <a:rPr lang="fr-FR" dirty="0"/>
              <a:t> has big value</a:t>
            </a:r>
            <a:endParaRPr lang="en-VN" dirty="0"/>
          </a:p>
          <a:p>
            <a:pPr lvl="1">
              <a:lnSpc>
                <a:spcPct val="120000"/>
              </a:lnSpc>
            </a:pPr>
            <a:r>
              <a:rPr lang="en-VN"/>
              <a:t>Long tail </a:t>
            </a:r>
            <a:r>
              <a:rPr lang="fr-FR" dirty="0"/>
              <a:t>Model </a:t>
            </a:r>
            <a:r>
              <a:rPr lang="fr-FR" dirty="0" err="1"/>
              <a:t>from</a:t>
            </a:r>
            <a:r>
              <a:rPr lang="fr-FR" dirty="0"/>
              <a:t> </a:t>
            </a:r>
            <a:r>
              <a:rPr lang="en-VN"/>
              <a:t> </a:t>
            </a:r>
            <a:r>
              <a:rPr lang="en-VN" dirty="0"/>
              <a:t>Anderson (2004) </a:t>
            </a:r>
          </a:p>
          <a:p>
            <a:pPr lvl="2">
              <a:lnSpc>
                <a:spcPct val="120000"/>
              </a:lnSpc>
            </a:pPr>
            <a:r>
              <a:rPr lang="fr-FR" dirty="0"/>
              <a:t>Small </a:t>
            </a:r>
            <a:r>
              <a:rPr lang="fr-FR" dirty="0" err="1"/>
              <a:t>number</a:t>
            </a:r>
            <a:r>
              <a:rPr lang="fr-FR" dirty="0"/>
              <a:t> of </a:t>
            </a:r>
            <a:r>
              <a:rPr lang="fr-FR" dirty="0" err="1"/>
              <a:t>products</a:t>
            </a:r>
            <a:r>
              <a:rPr lang="fr-FR" dirty="0"/>
              <a:t> </a:t>
            </a:r>
            <a:r>
              <a:rPr lang="fr-FR" dirty="0" err="1"/>
              <a:t>account</a:t>
            </a:r>
            <a:r>
              <a:rPr lang="fr-FR" dirty="0"/>
              <a:t> for </a:t>
            </a:r>
            <a:r>
              <a:rPr lang="fr-FR" dirty="0" err="1"/>
              <a:t>most</a:t>
            </a:r>
            <a:r>
              <a:rPr lang="fr-FR" dirty="0"/>
              <a:t> of the volume</a:t>
            </a:r>
            <a:endParaRPr lang="en-VN" dirty="0"/>
          </a:p>
          <a:p>
            <a:pPr lvl="2">
              <a:lnSpc>
                <a:spcPct val="120000"/>
              </a:lnSpc>
            </a:pPr>
            <a:r>
              <a:rPr lang="fr-FR" dirty="0"/>
              <a:t>But the </a:t>
            </a:r>
            <a:r>
              <a:rPr lang="fr-FR" dirty="0" err="1"/>
              <a:t>other</a:t>
            </a:r>
            <a:r>
              <a:rPr lang="fr-FR" dirty="0"/>
              <a:t> </a:t>
            </a:r>
            <a:r>
              <a:rPr lang="fr-FR" dirty="0" err="1"/>
              <a:t>products</a:t>
            </a:r>
            <a:r>
              <a:rPr lang="fr-FR" dirty="0"/>
              <a:t> (niche) are </a:t>
            </a:r>
            <a:r>
              <a:rPr lang="fr-FR" dirty="0" err="1"/>
              <a:t>collectively</a:t>
            </a:r>
            <a:r>
              <a:rPr lang="fr-FR" dirty="0"/>
              <a:t> </a:t>
            </a:r>
            <a:r>
              <a:rPr lang="fr-FR" dirty="0" err="1"/>
              <a:t>significant</a:t>
            </a:r>
            <a:endParaRPr lang="en-VN" dirty="0"/>
          </a:p>
          <a:p>
            <a:pPr lvl="1">
              <a:lnSpc>
                <a:spcPct val="120000"/>
              </a:lnSpc>
            </a:pPr>
            <a:endParaRPr lang="en-VN" dirty="0"/>
          </a:p>
        </p:txBody>
      </p:sp>
      <p:pic>
        <p:nvPicPr>
          <p:cNvPr id="5" name="Picture 4" descr="A graph of a number of items&#10;&#10;Description automatically generated">
            <a:extLst>
              <a:ext uri="{FF2B5EF4-FFF2-40B4-BE49-F238E27FC236}">
                <a16:creationId xmlns:a16="http://schemas.microsoft.com/office/drawing/2014/main" id="{FF297006-3DBC-22A9-DD14-1DB0ED537AC1}"/>
              </a:ext>
            </a:extLst>
          </p:cNvPr>
          <p:cNvPicPr>
            <a:picLocks noChangeAspect="1"/>
          </p:cNvPicPr>
          <p:nvPr/>
        </p:nvPicPr>
        <p:blipFill>
          <a:blip r:embed="rId2"/>
          <a:stretch>
            <a:fillRect/>
          </a:stretch>
        </p:blipFill>
        <p:spPr>
          <a:xfrm>
            <a:off x="6757060" y="2067206"/>
            <a:ext cx="5074024" cy="3530301"/>
          </a:xfrm>
          <a:prstGeom prst="rect">
            <a:avLst/>
          </a:prstGeom>
        </p:spPr>
      </p:pic>
    </p:spTree>
    <p:extLst>
      <p:ext uri="{BB962C8B-B14F-4D97-AF65-F5344CB8AC3E}">
        <p14:creationId xmlns:p14="http://schemas.microsoft.com/office/powerpoint/2010/main" val="14682508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17C10-AC83-E220-D30F-13A93BC76FF3}"/>
              </a:ext>
            </a:extLst>
          </p:cNvPr>
          <p:cNvSpPr>
            <a:spLocks noGrp="1"/>
          </p:cNvSpPr>
          <p:nvPr>
            <p:ph type="title"/>
          </p:nvPr>
        </p:nvSpPr>
        <p:spPr/>
        <p:txBody>
          <a:bodyPr/>
          <a:lstStyle/>
          <a:p>
            <a:r>
              <a:rPr lang="en-VN"/>
              <a:t>Price</a:t>
            </a:r>
            <a:endParaRPr lang="en-VN" dirty="0"/>
          </a:p>
        </p:txBody>
      </p:sp>
      <p:sp>
        <p:nvSpPr>
          <p:cNvPr id="3" name="Content Placeholder 2">
            <a:extLst>
              <a:ext uri="{FF2B5EF4-FFF2-40B4-BE49-F238E27FC236}">
                <a16:creationId xmlns:a16="http://schemas.microsoft.com/office/drawing/2014/main" id="{739FC5FE-D049-A9EB-FB98-DBDB40420302}"/>
              </a:ext>
            </a:extLst>
          </p:cNvPr>
          <p:cNvSpPr>
            <a:spLocks noGrp="1"/>
          </p:cNvSpPr>
          <p:nvPr>
            <p:ph idx="1"/>
          </p:nvPr>
        </p:nvSpPr>
        <p:spPr/>
        <p:txBody>
          <a:bodyPr vert="horz" lIns="91440" tIns="45720" rIns="91440" bIns="45720" rtlCol="0" anchor="t">
            <a:normAutofit/>
          </a:bodyPr>
          <a:lstStyle/>
          <a:p>
            <a:r>
              <a:rPr lang="fr-FR" dirty="0"/>
              <a:t>4 implications of Internet</a:t>
            </a:r>
            <a:endParaRPr lang="en-US" dirty="0"/>
          </a:p>
          <a:p>
            <a:pPr marL="914400" lvl="1" indent="-457200">
              <a:buFont typeface="+mj-lt"/>
              <a:buAutoNum type="arabicPeriod"/>
            </a:pPr>
            <a:r>
              <a:rPr lang="fr-FR" dirty="0" err="1"/>
              <a:t>Increase</a:t>
            </a:r>
            <a:r>
              <a:rPr lang="fr-FR" dirty="0"/>
              <a:t> </a:t>
            </a:r>
            <a:r>
              <a:rPr lang="fr-FR" dirty="0" err="1"/>
              <a:t>price</a:t>
            </a:r>
            <a:r>
              <a:rPr lang="fr-FR" dirty="0"/>
              <a:t> </a:t>
            </a:r>
            <a:r>
              <a:rPr lang="fr-FR" dirty="0" err="1"/>
              <a:t>transparency</a:t>
            </a:r>
            <a:endParaRPr lang="en-VN" dirty="0"/>
          </a:p>
          <a:p>
            <a:pPr marL="914400" lvl="1" indent="-457200">
              <a:buFont typeface="+mj-lt"/>
              <a:buAutoNum type="arabicPeriod"/>
            </a:pPr>
            <a:r>
              <a:rPr lang="fr-FR" dirty="0"/>
              <a:t>Price </a:t>
            </a:r>
            <a:r>
              <a:rPr lang="fr-FR" dirty="0" err="1"/>
              <a:t>uncertainty</a:t>
            </a:r>
            <a:endParaRPr lang="en-VN" dirty="0"/>
          </a:p>
          <a:p>
            <a:pPr marL="914400" lvl="1" indent="-457200">
              <a:buFont typeface="+mj-lt"/>
              <a:buAutoNum type="arabicPeriod"/>
            </a:pPr>
            <a:r>
              <a:rPr lang="fr-FR" dirty="0"/>
              <a:t>Innovative </a:t>
            </a:r>
            <a:r>
              <a:rPr lang="fr-FR" dirty="0" err="1"/>
              <a:t>pricing</a:t>
            </a:r>
            <a:r>
              <a:rPr lang="fr-FR" dirty="0"/>
              <a:t> </a:t>
            </a:r>
            <a:r>
              <a:rPr lang="fr-FR" dirty="0" err="1"/>
              <a:t>approaches</a:t>
            </a:r>
            <a:endParaRPr lang="en-VN" dirty="0"/>
          </a:p>
          <a:p>
            <a:pPr marL="914400" lvl="1" indent="-457200">
              <a:buFont typeface="+mj-lt"/>
              <a:buAutoNum type="arabicPeriod"/>
            </a:pPr>
            <a:r>
              <a:rPr lang="fr-FR" dirty="0"/>
              <a:t>Alternative </a:t>
            </a:r>
            <a:r>
              <a:rPr lang="fr-FR" dirty="0" err="1"/>
              <a:t>pricing</a:t>
            </a:r>
            <a:r>
              <a:rPr lang="fr-FR" dirty="0"/>
              <a:t> structure or </a:t>
            </a:r>
            <a:r>
              <a:rPr lang="fr-FR" dirty="0" err="1"/>
              <a:t>policies</a:t>
            </a:r>
            <a:endParaRPr lang="en-VN" dirty="0"/>
          </a:p>
        </p:txBody>
      </p:sp>
    </p:spTree>
    <p:extLst>
      <p:ext uri="{BB962C8B-B14F-4D97-AF65-F5344CB8AC3E}">
        <p14:creationId xmlns:p14="http://schemas.microsoft.com/office/powerpoint/2010/main" val="25270697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17C10-AC83-E220-D30F-13A93BC76FF3}"/>
              </a:ext>
            </a:extLst>
          </p:cNvPr>
          <p:cNvSpPr>
            <a:spLocks noGrp="1"/>
          </p:cNvSpPr>
          <p:nvPr>
            <p:ph type="title"/>
          </p:nvPr>
        </p:nvSpPr>
        <p:spPr/>
        <p:txBody>
          <a:bodyPr/>
          <a:lstStyle/>
          <a:p>
            <a:r>
              <a:rPr lang="en-VN"/>
              <a:t>Price</a:t>
            </a:r>
            <a:endParaRPr lang="en-VN" dirty="0"/>
          </a:p>
        </p:txBody>
      </p:sp>
      <p:sp>
        <p:nvSpPr>
          <p:cNvPr id="3" name="Content Placeholder 2">
            <a:extLst>
              <a:ext uri="{FF2B5EF4-FFF2-40B4-BE49-F238E27FC236}">
                <a16:creationId xmlns:a16="http://schemas.microsoft.com/office/drawing/2014/main" id="{739FC5FE-D049-A9EB-FB98-DBDB40420302}"/>
              </a:ext>
            </a:extLst>
          </p:cNvPr>
          <p:cNvSpPr>
            <a:spLocks noGrp="1"/>
          </p:cNvSpPr>
          <p:nvPr>
            <p:ph idx="1"/>
          </p:nvPr>
        </p:nvSpPr>
        <p:spPr/>
        <p:txBody>
          <a:bodyPr/>
          <a:lstStyle/>
          <a:p>
            <a:pPr marL="0" indent="0">
              <a:buNone/>
            </a:pPr>
            <a:r>
              <a:rPr lang="fr-FR" dirty="0" err="1"/>
              <a:t>Increase</a:t>
            </a:r>
            <a:r>
              <a:rPr lang="fr-FR" dirty="0"/>
              <a:t> </a:t>
            </a:r>
            <a:r>
              <a:rPr lang="fr-FR" dirty="0" err="1"/>
              <a:t>price</a:t>
            </a:r>
            <a:r>
              <a:rPr lang="fr-FR" dirty="0"/>
              <a:t> </a:t>
            </a:r>
            <a:r>
              <a:rPr lang="fr-FR" dirty="0" err="1"/>
              <a:t>transparency</a:t>
            </a:r>
            <a:endParaRPr lang="en-VN" dirty="0"/>
          </a:p>
          <a:p>
            <a:r>
              <a:rPr lang="fr-FR" dirty="0"/>
              <a:t>The </a:t>
            </a:r>
            <a:r>
              <a:rPr lang="fr-FR" dirty="0" err="1"/>
              <a:t>consumers</a:t>
            </a:r>
            <a:r>
              <a:rPr lang="fr-FR" dirty="0"/>
              <a:t> have </a:t>
            </a:r>
            <a:r>
              <a:rPr lang="fr-FR" dirty="0" err="1"/>
              <a:t>increasing</a:t>
            </a:r>
            <a:r>
              <a:rPr lang="fr-FR" dirty="0"/>
              <a:t> </a:t>
            </a:r>
            <a:r>
              <a:rPr lang="fr-FR" dirty="0" err="1"/>
              <a:t>access</a:t>
            </a:r>
            <a:r>
              <a:rPr lang="fr-FR" dirty="0"/>
              <a:t> to </a:t>
            </a:r>
            <a:r>
              <a:rPr lang="fr-FR" dirty="0" err="1"/>
              <a:t>pricing</a:t>
            </a:r>
            <a:r>
              <a:rPr lang="fr-FR" dirty="0"/>
              <a:t> information</a:t>
            </a:r>
            <a:endParaRPr lang="en-VN" dirty="0"/>
          </a:p>
          <a:p>
            <a:pPr lvl="1"/>
            <a:r>
              <a:rPr lang="fr-FR" dirty="0"/>
              <a:t>Price </a:t>
            </a:r>
            <a:r>
              <a:rPr lang="fr-FR" dirty="0" err="1"/>
              <a:t>comparison</a:t>
            </a:r>
            <a:r>
              <a:rPr lang="fr-FR" dirty="0"/>
              <a:t> sites</a:t>
            </a:r>
            <a:endParaRPr lang="en-VN" dirty="0"/>
          </a:p>
          <a:p>
            <a:r>
              <a:rPr lang="en-VN"/>
              <a:t>Inelastic</a:t>
            </a:r>
            <a:r>
              <a:rPr lang="fr-FR" dirty="0"/>
              <a:t> online </a:t>
            </a:r>
            <a:r>
              <a:rPr lang="fr-FR" dirty="0" err="1"/>
              <a:t>pricing</a:t>
            </a:r>
            <a:r>
              <a:rPr lang="en-VN"/>
              <a:t>: </a:t>
            </a:r>
            <a:r>
              <a:rPr lang="fr-FR" dirty="0" err="1"/>
              <a:t>tiny</a:t>
            </a:r>
            <a:r>
              <a:rPr lang="fr-FR" dirty="0"/>
              <a:t> impact </a:t>
            </a:r>
            <a:r>
              <a:rPr lang="fr-FR" dirty="0" err="1"/>
              <a:t>from</a:t>
            </a:r>
            <a:r>
              <a:rPr lang="fr-FR" dirty="0"/>
              <a:t> </a:t>
            </a:r>
            <a:r>
              <a:rPr lang="fr-FR" dirty="0" err="1"/>
              <a:t>price</a:t>
            </a:r>
            <a:r>
              <a:rPr lang="fr-FR" dirty="0"/>
              <a:t> </a:t>
            </a:r>
            <a:r>
              <a:rPr lang="fr-FR" dirty="0" err="1"/>
              <a:t>increase</a:t>
            </a:r>
            <a:r>
              <a:rPr lang="fr-FR" dirty="0"/>
              <a:t> to </a:t>
            </a:r>
            <a:r>
              <a:rPr lang="fr-FR" dirty="0" err="1"/>
              <a:t>demand</a:t>
            </a:r>
            <a:endParaRPr lang="en-VN" dirty="0"/>
          </a:p>
          <a:p>
            <a:pPr lvl="1"/>
            <a:r>
              <a:rPr lang="fr-FR" dirty="0"/>
              <a:t>Price </a:t>
            </a:r>
            <a:r>
              <a:rPr lang="fr-FR" dirty="0" err="1"/>
              <a:t>is</a:t>
            </a:r>
            <a:r>
              <a:rPr lang="fr-FR" dirty="0"/>
              <a:t> </a:t>
            </a:r>
            <a:r>
              <a:rPr lang="fr-FR" dirty="0" err="1"/>
              <a:t>just</a:t>
            </a:r>
            <a:r>
              <a:rPr lang="fr-FR" dirty="0"/>
              <a:t> one of the </a:t>
            </a:r>
            <a:r>
              <a:rPr lang="fr-FR" dirty="0" err="1"/>
              <a:t>many</a:t>
            </a:r>
            <a:r>
              <a:rPr lang="fr-FR" dirty="0"/>
              <a:t> </a:t>
            </a:r>
            <a:r>
              <a:rPr lang="fr-FR" dirty="0" err="1"/>
              <a:t>factors</a:t>
            </a:r>
            <a:r>
              <a:rPr lang="fr-FR" dirty="0"/>
              <a:t> to </a:t>
            </a:r>
            <a:r>
              <a:rPr lang="fr-FR" dirty="0" err="1"/>
              <a:t>consier</a:t>
            </a:r>
            <a:endParaRPr lang="en-VN" dirty="0"/>
          </a:p>
          <a:p>
            <a:pPr lvl="1"/>
            <a:r>
              <a:rPr lang="en-US" dirty="0"/>
              <a:t>“S</a:t>
            </a:r>
            <a:r>
              <a:rPr lang="en-VN" dirty="0"/>
              <a:t>atisficing behaviour” - “bounced rationality” (Herbert Simon – </a:t>
            </a:r>
            <a:r>
              <a:rPr lang="en-VN"/>
              <a:t>1957)</a:t>
            </a:r>
            <a:endParaRPr lang="fr-FR" dirty="0"/>
          </a:p>
          <a:p>
            <a:pPr lvl="1"/>
            <a:r>
              <a:rPr lang="fr-FR" dirty="0" err="1"/>
              <a:t>Many</a:t>
            </a:r>
            <a:r>
              <a:rPr lang="fr-FR" dirty="0"/>
              <a:t> </a:t>
            </a:r>
            <a:r>
              <a:rPr lang="fr-FR" dirty="0" err="1"/>
              <a:t>references</a:t>
            </a:r>
            <a:r>
              <a:rPr lang="fr-FR" dirty="0"/>
              <a:t> </a:t>
            </a:r>
            <a:r>
              <a:rPr lang="fr-FR" dirty="0" err="1"/>
              <a:t>website</a:t>
            </a:r>
            <a:r>
              <a:rPr lang="fr-FR" dirty="0"/>
              <a:t> </a:t>
            </a:r>
            <a:r>
              <a:rPr lang="fr-FR" dirty="0" err="1"/>
              <a:t>before</a:t>
            </a:r>
            <a:r>
              <a:rPr lang="fr-FR" dirty="0"/>
              <a:t> </a:t>
            </a:r>
            <a:r>
              <a:rPr lang="fr-FR" dirty="0" err="1"/>
              <a:t>purchase</a:t>
            </a:r>
            <a:r>
              <a:rPr lang="fr-FR" dirty="0"/>
              <a:t> </a:t>
            </a:r>
            <a:r>
              <a:rPr lang="en-VN"/>
              <a:t>(</a:t>
            </a:r>
            <a:r>
              <a:rPr lang="fr-FR" dirty="0"/>
              <a:t>on </a:t>
            </a:r>
            <a:r>
              <a:rPr lang="fr-FR" dirty="0" err="1"/>
              <a:t>average</a:t>
            </a:r>
            <a:r>
              <a:rPr lang="fr-FR" dirty="0"/>
              <a:t> </a:t>
            </a:r>
            <a:r>
              <a:rPr lang="en-VN"/>
              <a:t>38 </a:t>
            </a:r>
            <a:r>
              <a:rPr lang="en-VN" dirty="0"/>
              <a:t>sites)</a:t>
            </a:r>
          </a:p>
          <a:p>
            <a:pPr lvl="1"/>
            <a:r>
              <a:rPr lang="fr-FR" dirty="0"/>
              <a:t>Most </a:t>
            </a:r>
            <a:r>
              <a:rPr lang="fr-FR" dirty="0" err="1"/>
              <a:t>wont</a:t>
            </a:r>
            <a:r>
              <a:rPr lang="fr-FR" dirty="0"/>
              <a:t> </a:t>
            </a:r>
            <a:r>
              <a:rPr lang="fr-FR" dirty="0" err="1"/>
              <a:t>try</a:t>
            </a:r>
            <a:r>
              <a:rPr lang="fr-FR" dirty="0"/>
              <a:t> </a:t>
            </a:r>
            <a:r>
              <a:rPr lang="fr-FR" dirty="0" err="1"/>
              <a:t>too</a:t>
            </a:r>
            <a:r>
              <a:rPr lang="fr-FR" dirty="0"/>
              <a:t> hard</a:t>
            </a:r>
            <a:endParaRPr lang="en-VN" dirty="0"/>
          </a:p>
        </p:txBody>
      </p:sp>
    </p:spTree>
    <p:extLst>
      <p:ext uri="{BB962C8B-B14F-4D97-AF65-F5344CB8AC3E}">
        <p14:creationId xmlns:p14="http://schemas.microsoft.com/office/powerpoint/2010/main" val="316765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17C10-AC83-E220-D30F-13A93BC76FF3}"/>
              </a:ext>
            </a:extLst>
          </p:cNvPr>
          <p:cNvSpPr>
            <a:spLocks noGrp="1"/>
          </p:cNvSpPr>
          <p:nvPr>
            <p:ph type="title"/>
          </p:nvPr>
        </p:nvSpPr>
        <p:spPr/>
        <p:txBody>
          <a:bodyPr/>
          <a:lstStyle/>
          <a:p>
            <a:r>
              <a:rPr lang="en-VN"/>
              <a:t>Price</a:t>
            </a:r>
            <a:endParaRPr lang="en-VN" dirty="0"/>
          </a:p>
        </p:txBody>
      </p:sp>
      <p:sp>
        <p:nvSpPr>
          <p:cNvPr id="3" name="Content Placeholder 2">
            <a:extLst>
              <a:ext uri="{FF2B5EF4-FFF2-40B4-BE49-F238E27FC236}">
                <a16:creationId xmlns:a16="http://schemas.microsoft.com/office/drawing/2014/main" id="{739FC5FE-D049-A9EB-FB98-DBDB40420302}"/>
              </a:ext>
            </a:extLst>
          </p:cNvPr>
          <p:cNvSpPr>
            <a:spLocks noGrp="1"/>
          </p:cNvSpPr>
          <p:nvPr>
            <p:ph idx="1"/>
          </p:nvPr>
        </p:nvSpPr>
        <p:spPr/>
        <p:txBody>
          <a:bodyPr vert="horz" lIns="91440" tIns="45720" rIns="91440" bIns="45720" rtlCol="0" anchor="t">
            <a:normAutofit/>
          </a:bodyPr>
          <a:lstStyle/>
          <a:p>
            <a:pPr marL="0" indent="0">
              <a:buNone/>
            </a:pPr>
            <a:r>
              <a:rPr lang="en-VN" dirty="0"/>
              <a:t>(2</a:t>
            </a:r>
            <a:r>
              <a:rPr lang="en-VN"/>
              <a:t>) </a:t>
            </a:r>
            <a:r>
              <a:rPr lang="fr-FR" dirty="0"/>
              <a:t>Price </a:t>
            </a:r>
            <a:r>
              <a:rPr lang="fr-FR" dirty="0" err="1"/>
              <a:t>uncertainty</a:t>
            </a:r>
            <a:endParaRPr lang="en-VN" dirty="0"/>
          </a:p>
          <a:p>
            <a:r>
              <a:rPr lang="fr-FR" dirty="0" err="1"/>
              <a:t>Consumers</a:t>
            </a:r>
            <a:r>
              <a:rPr lang="fr-FR" dirty="0"/>
              <a:t> compare </a:t>
            </a:r>
            <a:r>
              <a:rPr lang="fr-FR" dirty="0" err="1"/>
              <a:t>before</a:t>
            </a:r>
            <a:r>
              <a:rPr lang="fr-FR" dirty="0"/>
              <a:t> </a:t>
            </a:r>
            <a:r>
              <a:rPr lang="fr-FR" dirty="0" err="1"/>
              <a:t>purchasing</a:t>
            </a:r>
            <a:endParaRPr lang="en-VN" dirty="0"/>
          </a:p>
          <a:p>
            <a:r>
              <a:rPr lang="fr-FR" dirty="0" err="1"/>
              <a:t>Third</a:t>
            </a:r>
            <a:r>
              <a:rPr lang="fr-FR" dirty="0"/>
              <a:t> party support</a:t>
            </a:r>
            <a:endParaRPr lang="en-VN" dirty="0"/>
          </a:p>
          <a:p>
            <a:r>
              <a:rPr lang="en-US" dirty="0"/>
              <a:t>Variability can reduce uncertainty</a:t>
            </a:r>
          </a:p>
          <a:p>
            <a:pPr lvl="1"/>
            <a:r>
              <a:rPr lang="en-US" dirty="0"/>
              <a:t>High variability: dynamic pricing, based on real demand (Grab)</a:t>
            </a:r>
          </a:p>
          <a:p>
            <a:pPr lvl="1"/>
            <a:r>
              <a:rPr lang="en-US" dirty="0"/>
              <a:t>Low variability: everyday low pricing (Aldi)</a:t>
            </a:r>
          </a:p>
          <a:p>
            <a:r>
              <a:rPr lang="en-US" dirty="0"/>
              <a:t>Combined to price transparency to boost performance</a:t>
            </a:r>
          </a:p>
        </p:txBody>
      </p:sp>
    </p:spTree>
    <p:extLst>
      <p:ext uri="{BB962C8B-B14F-4D97-AF65-F5344CB8AC3E}">
        <p14:creationId xmlns:p14="http://schemas.microsoft.com/office/powerpoint/2010/main" val="15984901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17C10-AC83-E220-D30F-13A93BC76FF3}"/>
              </a:ext>
            </a:extLst>
          </p:cNvPr>
          <p:cNvSpPr>
            <a:spLocks noGrp="1"/>
          </p:cNvSpPr>
          <p:nvPr>
            <p:ph type="title"/>
          </p:nvPr>
        </p:nvSpPr>
        <p:spPr/>
        <p:txBody>
          <a:bodyPr/>
          <a:lstStyle/>
          <a:p>
            <a:r>
              <a:rPr lang="en-VN"/>
              <a:t>Price</a:t>
            </a:r>
            <a:endParaRPr lang="en-VN" dirty="0"/>
          </a:p>
        </p:txBody>
      </p:sp>
      <p:sp>
        <p:nvSpPr>
          <p:cNvPr id="3" name="Content Placeholder 2">
            <a:extLst>
              <a:ext uri="{FF2B5EF4-FFF2-40B4-BE49-F238E27FC236}">
                <a16:creationId xmlns:a16="http://schemas.microsoft.com/office/drawing/2014/main" id="{739FC5FE-D049-A9EB-FB98-DBDB40420302}"/>
              </a:ext>
            </a:extLst>
          </p:cNvPr>
          <p:cNvSpPr>
            <a:spLocks noGrp="1"/>
          </p:cNvSpPr>
          <p:nvPr>
            <p:ph idx="1"/>
          </p:nvPr>
        </p:nvSpPr>
        <p:spPr/>
        <p:txBody>
          <a:bodyPr vert="horz" lIns="91440" tIns="45720" rIns="91440" bIns="45720" rtlCol="0" anchor="t">
            <a:normAutofit/>
          </a:bodyPr>
          <a:lstStyle/>
          <a:p>
            <a:pPr marL="0" indent="0">
              <a:buNone/>
            </a:pPr>
            <a:r>
              <a:rPr lang="en-VN" dirty="0"/>
              <a:t>(3</a:t>
            </a:r>
            <a:r>
              <a:rPr lang="en-VN"/>
              <a:t>) </a:t>
            </a:r>
            <a:r>
              <a:rPr lang="fr-FR" dirty="0"/>
              <a:t>New </a:t>
            </a:r>
            <a:r>
              <a:rPr lang="fr-FR" dirty="0" err="1"/>
              <a:t>approach</a:t>
            </a:r>
            <a:r>
              <a:rPr lang="fr-FR" dirty="0"/>
              <a:t> to </a:t>
            </a:r>
            <a:r>
              <a:rPr lang="fr-FR" dirty="0" err="1"/>
              <a:t>pricing</a:t>
            </a:r>
            <a:endParaRPr lang="en-VN" dirty="0"/>
          </a:p>
          <a:p>
            <a:pPr marL="342900" indent="-342900"/>
            <a:r>
              <a:rPr lang="fr-FR" dirty="0" err="1"/>
              <a:t>Technology</a:t>
            </a:r>
            <a:r>
              <a:rPr lang="fr-FR" dirty="0"/>
              <a:t> enable new </a:t>
            </a:r>
            <a:r>
              <a:rPr lang="fr-FR" dirty="0" err="1"/>
              <a:t>pricing</a:t>
            </a:r>
            <a:r>
              <a:rPr lang="fr-FR" dirty="0"/>
              <a:t> </a:t>
            </a:r>
            <a:r>
              <a:rPr lang="fr-FR" dirty="0" err="1"/>
              <a:t>approaches</a:t>
            </a:r>
            <a:endParaRPr lang="en-VN" dirty="0"/>
          </a:p>
          <a:p>
            <a:pPr marL="848700" lvl="1" indent="-342900"/>
            <a:r>
              <a:rPr lang="fr-FR" dirty="0"/>
              <a:t>A</a:t>
            </a:r>
            <a:r>
              <a:rPr lang="en-VN"/>
              <a:t>uction</a:t>
            </a:r>
            <a:endParaRPr lang="en-VN" dirty="0">
              <a:cs typeface="Calibri"/>
            </a:endParaRPr>
          </a:p>
          <a:p>
            <a:pPr marL="848700" lvl="1" indent="-342900"/>
            <a:r>
              <a:rPr lang="fr-FR" dirty="0"/>
              <a:t>D</a:t>
            </a:r>
            <a:r>
              <a:rPr lang="en-VN"/>
              <a:t>ynamic </a:t>
            </a:r>
            <a:r>
              <a:rPr lang="en-VN" dirty="0"/>
              <a:t>pricing</a:t>
            </a:r>
          </a:p>
          <a:p>
            <a:pPr marL="848700" lvl="1" indent="-342900"/>
            <a:r>
              <a:rPr lang="fr-FR" dirty="0"/>
              <a:t>Shipping </a:t>
            </a:r>
            <a:r>
              <a:rPr lang="fr-FR" dirty="0" err="1"/>
              <a:t>fees</a:t>
            </a:r>
            <a:endParaRPr lang="en-VN" dirty="0" err="1">
              <a:cs typeface="Calibri"/>
            </a:endParaRPr>
          </a:p>
        </p:txBody>
      </p:sp>
    </p:spTree>
    <p:extLst>
      <p:ext uri="{BB962C8B-B14F-4D97-AF65-F5344CB8AC3E}">
        <p14:creationId xmlns:p14="http://schemas.microsoft.com/office/powerpoint/2010/main" val="21339405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17C10-AC83-E220-D30F-13A93BC76FF3}"/>
              </a:ext>
            </a:extLst>
          </p:cNvPr>
          <p:cNvSpPr>
            <a:spLocks noGrp="1"/>
          </p:cNvSpPr>
          <p:nvPr>
            <p:ph type="title"/>
          </p:nvPr>
        </p:nvSpPr>
        <p:spPr/>
        <p:txBody>
          <a:bodyPr/>
          <a:lstStyle/>
          <a:p>
            <a:r>
              <a:rPr lang="en-VN"/>
              <a:t>Price</a:t>
            </a:r>
            <a:endParaRPr lang="en-VN" dirty="0"/>
          </a:p>
        </p:txBody>
      </p:sp>
      <p:sp>
        <p:nvSpPr>
          <p:cNvPr id="3" name="Content Placeholder 2">
            <a:extLst>
              <a:ext uri="{FF2B5EF4-FFF2-40B4-BE49-F238E27FC236}">
                <a16:creationId xmlns:a16="http://schemas.microsoft.com/office/drawing/2014/main" id="{739FC5FE-D049-A9EB-FB98-DBDB40420302}"/>
              </a:ext>
            </a:extLst>
          </p:cNvPr>
          <p:cNvSpPr>
            <a:spLocks noGrp="1"/>
          </p:cNvSpPr>
          <p:nvPr>
            <p:ph idx="1"/>
          </p:nvPr>
        </p:nvSpPr>
        <p:spPr/>
        <p:txBody>
          <a:bodyPr/>
          <a:lstStyle/>
          <a:p>
            <a:pPr marL="0" indent="0">
              <a:buNone/>
            </a:pPr>
            <a:r>
              <a:rPr lang="en-VN" dirty="0"/>
              <a:t>(4</a:t>
            </a:r>
            <a:r>
              <a:rPr lang="en-VN"/>
              <a:t>) </a:t>
            </a:r>
            <a:r>
              <a:rPr lang="fr-FR" dirty="0"/>
              <a:t>Alternative </a:t>
            </a:r>
            <a:r>
              <a:rPr lang="fr-FR" dirty="0" err="1"/>
              <a:t>pricing</a:t>
            </a:r>
            <a:r>
              <a:rPr lang="fr-FR" dirty="0"/>
              <a:t> structure or </a:t>
            </a:r>
            <a:r>
              <a:rPr lang="fr-FR" dirty="0" err="1"/>
              <a:t>policies</a:t>
            </a:r>
            <a:endParaRPr lang="en-VN" dirty="0"/>
          </a:p>
          <a:p>
            <a:pPr marL="342900" indent="-342900"/>
            <a:r>
              <a:rPr lang="fr-FR" dirty="0"/>
              <a:t>digital </a:t>
            </a:r>
            <a:r>
              <a:rPr lang="fr-FR" dirty="0" err="1"/>
              <a:t>product</a:t>
            </a:r>
            <a:r>
              <a:rPr lang="fr-FR" dirty="0"/>
              <a:t> </a:t>
            </a:r>
            <a:r>
              <a:rPr lang="fr-FR" dirty="0" err="1"/>
              <a:t>needs</a:t>
            </a:r>
            <a:r>
              <a:rPr lang="fr-FR" dirty="0"/>
              <a:t> new </a:t>
            </a:r>
            <a:r>
              <a:rPr lang="fr-FR" dirty="0" err="1"/>
              <a:t>pricing</a:t>
            </a:r>
            <a:endParaRPr lang="en-VN" dirty="0"/>
          </a:p>
          <a:p>
            <a:pPr marL="342900" indent="-342900"/>
            <a:r>
              <a:rPr lang="fr-FR" dirty="0" err="1"/>
              <a:t>Factors</a:t>
            </a:r>
            <a:r>
              <a:rPr lang="fr-FR" dirty="0"/>
              <a:t> to </a:t>
            </a:r>
            <a:r>
              <a:rPr lang="fr-FR" dirty="0" err="1"/>
              <a:t>consider</a:t>
            </a:r>
            <a:endParaRPr lang="en-VN" dirty="0"/>
          </a:p>
          <a:p>
            <a:pPr marL="848700" lvl="1" indent="-342900"/>
            <a:r>
              <a:rPr lang="fr-FR" dirty="0"/>
              <a:t>Basic </a:t>
            </a:r>
            <a:r>
              <a:rPr lang="fr-FR" dirty="0" err="1"/>
              <a:t>price</a:t>
            </a:r>
            <a:endParaRPr lang="en-VN" dirty="0"/>
          </a:p>
          <a:p>
            <a:pPr marL="848700" lvl="1" indent="-342900"/>
            <a:r>
              <a:rPr lang="en-US" dirty="0"/>
              <a:t>Discount</a:t>
            </a:r>
            <a:endParaRPr lang="en-VN" dirty="0"/>
          </a:p>
          <a:p>
            <a:pPr marL="848700" lvl="1" indent="-342900"/>
            <a:r>
              <a:rPr lang="fr-FR" dirty="0"/>
              <a:t>Extra </a:t>
            </a:r>
            <a:r>
              <a:rPr lang="fr-FR" dirty="0" err="1"/>
              <a:t>products</a:t>
            </a:r>
            <a:r>
              <a:rPr lang="fr-FR" dirty="0"/>
              <a:t>/services </a:t>
            </a:r>
            <a:r>
              <a:rPr lang="en-VN"/>
              <a:t>(</a:t>
            </a:r>
            <a:r>
              <a:rPr lang="en-VN" dirty="0"/>
              <a:t>add-on)</a:t>
            </a:r>
          </a:p>
          <a:p>
            <a:pPr marL="848700" lvl="1" indent="-342900"/>
            <a:r>
              <a:rPr lang="fr-FR" dirty="0" err="1"/>
              <a:t>Refund</a:t>
            </a:r>
            <a:r>
              <a:rPr lang="fr-FR" dirty="0"/>
              <a:t> </a:t>
            </a:r>
            <a:r>
              <a:rPr lang="fr-FR" dirty="0" err="1"/>
              <a:t>policies</a:t>
            </a:r>
            <a:endParaRPr lang="en-VN" dirty="0"/>
          </a:p>
          <a:p>
            <a:pPr marL="848700" lvl="1" indent="-342900"/>
            <a:r>
              <a:rPr lang="fr-FR" dirty="0" err="1"/>
              <a:t>Cancellation</a:t>
            </a:r>
            <a:r>
              <a:rPr lang="fr-FR" dirty="0"/>
              <a:t> </a:t>
            </a:r>
            <a:r>
              <a:rPr lang="fr-FR" dirty="0" err="1"/>
              <a:t>terms</a:t>
            </a:r>
            <a:endParaRPr lang="en-VN" dirty="0"/>
          </a:p>
        </p:txBody>
      </p:sp>
    </p:spTree>
    <p:extLst>
      <p:ext uri="{BB962C8B-B14F-4D97-AF65-F5344CB8AC3E}">
        <p14:creationId xmlns:p14="http://schemas.microsoft.com/office/powerpoint/2010/main" val="3872257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28CC2-D344-83A2-7439-A797ECDD5028}"/>
              </a:ext>
            </a:extLst>
          </p:cNvPr>
          <p:cNvSpPr>
            <a:spLocks noGrp="1"/>
          </p:cNvSpPr>
          <p:nvPr>
            <p:ph type="title"/>
          </p:nvPr>
        </p:nvSpPr>
        <p:spPr/>
        <p:txBody>
          <a:bodyPr/>
          <a:lstStyle/>
          <a:p>
            <a:r>
              <a:rPr lang="fr-FR" dirty="0" err="1"/>
              <a:t>Chapter</a:t>
            </a:r>
            <a:r>
              <a:rPr lang="fr-FR" dirty="0"/>
              <a:t> content</a:t>
            </a:r>
            <a:endParaRPr lang="en-VN"/>
          </a:p>
        </p:txBody>
      </p:sp>
      <p:sp>
        <p:nvSpPr>
          <p:cNvPr id="3" name="Content Placeholder 2">
            <a:extLst>
              <a:ext uri="{FF2B5EF4-FFF2-40B4-BE49-F238E27FC236}">
                <a16:creationId xmlns:a16="http://schemas.microsoft.com/office/drawing/2014/main" id="{E08C6B01-6281-5EB7-DDFD-01DA97CF8A4A}"/>
              </a:ext>
            </a:extLst>
          </p:cNvPr>
          <p:cNvSpPr>
            <a:spLocks noGrp="1"/>
          </p:cNvSpPr>
          <p:nvPr>
            <p:ph idx="1"/>
          </p:nvPr>
        </p:nvSpPr>
        <p:spPr/>
        <p:txBody>
          <a:bodyPr/>
          <a:lstStyle/>
          <a:p>
            <a:r>
              <a:rPr lang="fr-FR" dirty="0"/>
              <a:t>7Ps of Marketing Mix</a:t>
            </a:r>
          </a:p>
          <a:p>
            <a:r>
              <a:rPr lang="fr-FR" dirty="0"/>
              <a:t>Product – Price – Place – Promotion – 3Ps in service</a:t>
            </a:r>
          </a:p>
          <a:p>
            <a:r>
              <a:rPr lang="fr-FR" dirty="0"/>
              <a:t>Internet and </a:t>
            </a:r>
            <a:r>
              <a:rPr lang="fr-FR" dirty="0" err="1"/>
              <a:t>its</a:t>
            </a:r>
            <a:r>
              <a:rPr lang="fr-FR" dirty="0"/>
              <a:t> implications</a:t>
            </a:r>
            <a:endParaRPr lang="en-VN"/>
          </a:p>
        </p:txBody>
      </p:sp>
    </p:spTree>
    <p:extLst>
      <p:ext uri="{BB962C8B-B14F-4D97-AF65-F5344CB8AC3E}">
        <p14:creationId xmlns:p14="http://schemas.microsoft.com/office/powerpoint/2010/main" val="3348801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73979-C418-AE10-450B-6864A075293C}"/>
              </a:ext>
            </a:extLst>
          </p:cNvPr>
          <p:cNvSpPr>
            <a:spLocks noGrp="1"/>
          </p:cNvSpPr>
          <p:nvPr>
            <p:ph type="title"/>
          </p:nvPr>
        </p:nvSpPr>
        <p:spPr/>
        <p:txBody>
          <a:bodyPr/>
          <a:lstStyle/>
          <a:p>
            <a:r>
              <a:rPr lang="en-VN"/>
              <a:t>Place</a:t>
            </a:r>
            <a:endParaRPr lang="en-VN" dirty="0"/>
          </a:p>
        </p:txBody>
      </p:sp>
      <p:sp>
        <p:nvSpPr>
          <p:cNvPr id="3" name="Content Placeholder 2">
            <a:extLst>
              <a:ext uri="{FF2B5EF4-FFF2-40B4-BE49-F238E27FC236}">
                <a16:creationId xmlns:a16="http://schemas.microsoft.com/office/drawing/2014/main" id="{3391EDE8-5080-11C3-CA5D-F5CEADF30765}"/>
              </a:ext>
            </a:extLst>
          </p:cNvPr>
          <p:cNvSpPr>
            <a:spLocks noGrp="1"/>
          </p:cNvSpPr>
          <p:nvPr>
            <p:ph idx="1"/>
          </p:nvPr>
        </p:nvSpPr>
        <p:spPr/>
        <p:txBody>
          <a:bodyPr/>
          <a:lstStyle/>
          <a:p>
            <a:r>
              <a:rPr lang="fr-FR" dirty="0"/>
              <a:t>To maximise </a:t>
            </a:r>
            <a:r>
              <a:rPr lang="fr-FR" dirty="0" err="1"/>
              <a:t>reach</a:t>
            </a:r>
            <a:r>
              <a:rPr lang="fr-FR" dirty="0"/>
              <a:t> and minimise</a:t>
            </a:r>
            <a:endParaRPr lang="en-VN" dirty="0"/>
          </a:p>
          <a:p>
            <a:r>
              <a:rPr lang="fr-FR" dirty="0"/>
              <a:t>New </a:t>
            </a:r>
            <a:r>
              <a:rPr lang="fr-FR" dirty="0" err="1"/>
              <a:t>way</a:t>
            </a:r>
            <a:r>
              <a:rPr lang="fr-FR" dirty="0"/>
              <a:t> to </a:t>
            </a:r>
            <a:r>
              <a:rPr lang="fr-FR" dirty="0" err="1"/>
              <a:t>reach</a:t>
            </a:r>
            <a:r>
              <a:rPr lang="fr-FR" dirty="0"/>
              <a:t> </a:t>
            </a:r>
            <a:r>
              <a:rPr lang="fr-FR" dirty="0" err="1"/>
              <a:t>consumers</a:t>
            </a:r>
            <a:r>
              <a:rPr lang="fr-FR" dirty="0"/>
              <a:t> in digital </a:t>
            </a:r>
            <a:r>
              <a:rPr lang="fr-FR" dirty="0" err="1"/>
              <a:t>environment</a:t>
            </a:r>
            <a:endParaRPr lang="en-VN" dirty="0"/>
          </a:p>
          <a:p>
            <a:r>
              <a:rPr lang="en-VN"/>
              <a:t>4 </a:t>
            </a:r>
            <a:r>
              <a:rPr lang="fr-FR" dirty="0"/>
              <a:t>implications of digital place</a:t>
            </a:r>
            <a:endParaRPr lang="en-VN" dirty="0"/>
          </a:p>
          <a:p>
            <a:pPr marL="914400" lvl="1" indent="-457200">
              <a:buFont typeface="+mj-lt"/>
              <a:buAutoNum type="arabicPeriod"/>
            </a:pPr>
            <a:r>
              <a:rPr lang="fr-FR" dirty="0"/>
              <a:t>Point of </a:t>
            </a:r>
            <a:r>
              <a:rPr lang="fr-FR" dirty="0" err="1"/>
              <a:t>purchase</a:t>
            </a:r>
            <a:endParaRPr lang="en-VN" dirty="0"/>
          </a:p>
          <a:p>
            <a:pPr marL="914400" lvl="1" indent="-457200">
              <a:buFont typeface="+mj-lt"/>
              <a:buAutoNum type="arabicPeriod"/>
            </a:pPr>
            <a:r>
              <a:rPr lang="fr-FR" dirty="0"/>
              <a:t>New </a:t>
            </a:r>
            <a:r>
              <a:rPr lang="fr-FR" dirty="0" err="1"/>
              <a:t>channel</a:t>
            </a:r>
            <a:r>
              <a:rPr lang="fr-FR" dirty="0"/>
              <a:t> structure</a:t>
            </a:r>
            <a:endParaRPr lang="en-VN" dirty="0"/>
          </a:p>
          <a:p>
            <a:pPr marL="914400" lvl="1" indent="-457200">
              <a:buFont typeface="+mj-lt"/>
              <a:buAutoNum type="arabicPeriod"/>
            </a:pPr>
            <a:r>
              <a:rPr lang="fr-FR" dirty="0"/>
              <a:t>Channel </a:t>
            </a:r>
            <a:r>
              <a:rPr lang="fr-FR" dirty="0" err="1"/>
              <a:t>conflix</a:t>
            </a:r>
            <a:endParaRPr lang="en-VN" dirty="0"/>
          </a:p>
          <a:p>
            <a:pPr marL="914400" lvl="1" indent="-457200">
              <a:buFont typeface="+mj-lt"/>
              <a:buAutoNum type="arabicPeriod"/>
            </a:pPr>
            <a:r>
              <a:rPr lang="fr-FR" dirty="0"/>
              <a:t>V</a:t>
            </a:r>
            <a:r>
              <a:rPr lang="en-VN"/>
              <a:t>irtual organisations</a:t>
            </a:r>
            <a:endParaRPr lang="en-VN" dirty="0"/>
          </a:p>
        </p:txBody>
      </p:sp>
    </p:spTree>
    <p:extLst>
      <p:ext uri="{BB962C8B-B14F-4D97-AF65-F5344CB8AC3E}">
        <p14:creationId xmlns:p14="http://schemas.microsoft.com/office/powerpoint/2010/main" val="33962785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73979-C418-AE10-450B-6864A075293C}"/>
              </a:ext>
            </a:extLst>
          </p:cNvPr>
          <p:cNvSpPr>
            <a:spLocks noGrp="1"/>
          </p:cNvSpPr>
          <p:nvPr>
            <p:ph type="title"/>
          </p:nvPr>
        </p:nvSpPr>
        <p:spPr/>
        <p:txBody>
          <a:bodyPr/>
          <a:lstStyle/>
          <a:p>
            <a:r>
              <a:rPr lang="en-VN"/>
              <a:t>Place</a:t>
            </a:r>
            <a:endParaRPr lang="en-VN" dirty="0"/>
          </a:p>
        </p:txBody>
      </p:sp>
      <p:sp>
        <p:nvSpPr>
          <p:cNvPr id="3" name="Content Placeholder 2">
            <a:extLst>
              <a:ext uri="{FF2B5EF4-FFF2-40B4-BE49-F238E27FC236}">
                <a16:creationId xmlns:a16="http://schemas.microsoft.com/office/drawing/2014/main" id="{3391EDE8-5080-11C3-CA5D-F5CEADF30765}"/>
              </a:ext>
            </a:extLst>
          </p:cNvPr>
          <p:cNvSpPr>
            <a:spLocks noGrp="1"/>
          </p:cNvSpPr>
          <p:nvPr>
            <p:ph idx="1"/>
          </p:nvPr>
        </p:nvSpPr>
        <p:spPr/>
        <p:txBody>
          <a:bodyPr vert="horz" lIns="91440" tIns="45720" rIns="91440" bIns="45720" rtlCol="0" anchor="t">
            <a:normAutofit/>
          </a:bodyPr>
          <a:lstStyle/>
          <a:p>
            <a:pPr marL="0" indent="0">
              <a:buNone/>
            </a:pPr>
            <a:r>
              <a:rPr lang="en-VN" dirty="0"/>
              <a:t>(1</a:t>
            </a:r>
            <a:r>
              <a:rPr lang="en-VN"/>
              <a:t>) </a:t>
            </a:r>
            <a:r>
              <a:rPr lang="fr-FR" dirty="0"/>
              <a:t>Point of </a:t>
            </a:r>
            <a:r>
              <a:rPr lang="fr-FR" dirty="0" err="1"/>
              <a:t>purchase</a:t>
            </a:r>
            <a:endParaRPr lang="en-VN" dirty="0"/>
          </a:p>
          <a:p>
            <a:r>
              <a:rPr lang="fr-FR" dirty="0" err="1"/>
              <a:t>Logistic</a:t>
            </a:r>
            <a:r>
              <a:rPr lang="fr-FR" dirty="0"/>
              <a:t> </a:t>
            </a:r>
            <a:r>
              <a:rPr lang="fr-FR" dirty="0" err="1"/>
              <a:t>is</a:t>
            </a:r>
            <a:r>
              <a:rPr lang="fr-FR" dirty="0"/>
              <a:t> </a:t>
            </a:r>
            <a:r>
              <a:rPr lang="fr-FR" dirty="0" err="1"/>
              <a:t>still</a:t>
            </a:r>
            <a:r>
              <a:rPr lang="fr-FR" dirty="0"/>
              <a:t> vital for </a:t>
            </a:r>
            <a:r>
              <a:rPr lang="fr-FR" dirty="0" err="1"/>
              <a:t>traditional</a:t>
            </a:r>
            <a:r>
              <a:rPr lang="fr-FR" dirty="0"/>
              <a:t> </a:t>
            </a:r>
            <a:r>
              <a:rPr lang="fr-FR" dirty="0" err="1"/>
              <a:t>product</a:t>
            </a:r>
            <a:endParaRPr lang="en-VN" dirty="0"/>
          </a:p>
          <a:p>
            <a:r>
              <a:rPr lang="fr-FR" dirty="0"/>
              <a:t>Digital </a:t>
            </a:r>
            <a:r>
              <a:rPr lang="fr-FR" dirty="0" err="1"/>
              <a:t>products</a:t>
            </a:r>
            <a:r>
              <a:rPr lang="fr-FR" dirty="0"/>
              <a:t> </a:t>
            </a:r>
            <a:r>
              <a:rPr lang="fr-FR" dirty="0" err="1"/>
              <a:t>erase</a:t>
            </a:r>
            <a:r>
              <a:rPr lang="fr-FR" dirty="0"/>
              <a:t> the </a:t>
            </a:r>
            <a:r>
              <a:rPr lang="fr-FR" dirty="0" err="1"/>
              <a:t>logistics</a:t>
            </a:r>
            <a:r>
              <a:rPr lang="fr-FR" dirty="0"/>
              <a:t> </a:t>
            </a:r>
            <a:r>
              <a:rPr lang="fr-FR" dirty="0" err="1"/>
              <a:t>barriers</a:t>
            </a:r>
            <a:r>
              <a:rPr lang="fr-FR" dirty="0"/>
              <a:t>, </a:t>
            </a:r>
            <a:r>
              <a:rPr lang="fr-FR" dirty="0" err="1"/>
              <a:t>easier</a:t>
            </a:r>
            <a:r>
              <a:rPr lang="fr-FR" dirty="0"/>
              <a:t> to </a:t>
            </a:r>
            <a:r>
              <a:rPr lang="fr-FR" dirty="0" err="1"/>
              <a:t>reach</a:t>
            </a:r>
            <a:endParaRPr lang="en-VN" dirty="0"/>
          </a:p>
          <a:p>
            <a:r>
              <a:rPr lang="fr-FR" dirty="0"/>
              <a:t>N</a:t>
            </a:r>
            <a:r>
              <a:rPr lang="en-VN"/>
              <a:t>avigational advantage</a:t>
            </a:r>
            <a:endParaRPr lang="fr-FR" dirty="0"/>
          </a:p>
          <a:p>
            <a:pPr lvl="1"/>
            <a:r>
              <a:rPr lang="en-VN"/>
              <a:t>Reach </a:t>
            </a:r>
            <a:r>
              <a:rPr lang="fr-FR" dirty="0"/>
              <a:t>(</a:t>
            </a:r>
            <a:r>
              <a:rPr lang="en-VN"/>
              <a:t>tiếp cận</a:t>
            </a:r>
            <a:r>
              <a:rPr lang="fr-FR" dirty="0"/>
              <a:t>)</a:t>
            </a:r>
            <a:endParaRPr lang="en-VN" dirty="0"/>
          </a:p>
          <a:p>
            <a:pPr lvl="1"/>
            <a:r>
              <a:rPr lang="en-VN"/>
              <a:t>Richness </a:t>
            </a:r>
            <a:r>
              <a:rPr lang="fr-FR" dirty="0"/>
              <a:t> (</a:t>
            </a:r>
            <a:r>
              <a:rPr lang="en-VN"/>
              <a:t>độ </a:t>
            </a:r>
            <a:r>
              <a:rPr lang="en-VN" dirty="0"/>
              <a:t>chi tiết của thông tin thu thập và cung cấp từ/cho </a:t>
            </a:r>
            <a:r>
              <a:rPr lang="en-VN"/>
              <a:t>khách hàng</a:t>
            </a:r>
            <a:r>
              <a:rPr lang="fr-FR" dirty="0"/>
              <a:t>)</a:t>
            </a:r>
            <a:endParaRPr lang="en-VN" dirty="0"/>
          </a:p>
          <a:p>
            <a:pPr lvl="1"/>
            <a:r>
              <a:rPr lang="en-VN"/>
              <a:t>Affiliation </a:t>
            </a:r>
            <a:r>
              <a:rPr lang="fr-FR" dirty="0"/>
              <a:t>(</a:t>
            </a:r>
            <a:r>
              <a:rPr lang="en-VN"/>
              <a:t>đối tác</a:t>
            </a:r>
            <a:r>
              <a:rPr lang="fr-FR" dirty="0"/>
              <a:t>)</a:t>
            </a:r>
            <a:endParaRPr lang="en-VN" dirty="0"/>
          </a:p>
          <a:p>
            <a:r>
              <a:rPr lang="fr-FR" dirty="0"/>
              <a:t>Localisation</a:t>
            </a:r>
            <a:endParaRPr lang="en-VN" dirty="0"/>
          </a:p>
          <a:p>
            <a:pPr lvl="1"/>
            <a:r>
              <a:rPr lang="fr-FR" dirty="0" err="1"/>
              <a:t>Easier</a:t>
            </a:r>
            <a:r>
              <a:rPr lang="fr-FR" dirty="0"/>
              <a:t> to </a:t>
            </a:r>
            <a:r>
              <a:rPr lang="fr-FR" dirty="0" err="1"/>
              <a:t>adapt</a:t>
            </a:r>
            <a:r>
              <a:rPr lang="fr-FR" dirty="0"/>
              <a:t> (culture, practices)</a:t>
            </a:r>
            <a:endParaRPr lang="en-VN" dirty="0"/>
          </a:p>
        </p:txBody>
      </p:sp>
    </p:spTree>
    <p:extLst>
      <p:ext uri="{BB962C8B-B14F-4D97-AF65-F5344CB8AC3E}">
        <p14:creationId xmlns:p14="http://schemas.microsoft.com/office/powerpoint/2010/main" val="8982054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73979-C418-AE10-450B-6864A075293C}"/>
              </a:ext>
            </a:extLst>
          </p:cNvPr>
          <p:cNvSpPr>
            <a:spLocks noGrp="1"/>
          </p:cNvSpPr>
          <p:nvPr>
            <p:ph type="title"/>
          </p:nvPr>
        </p:nvSpPr>
        <p:spPr/>
        <p:txBody>
          <a:bodyPr/>
          <a:lstStyle/>
          <a:p>
            <a:r>
              <a:rPr lang="en-VN"/>
              <a:t>Place</a:t>
            </a:r>
            <a:endParaRPr lang="en-VN" dirty="0"/>
          </a:p>
        </p:txBody>
      </p:sp>
      <p:sp>
        <p:nvSpPr>
          <p:cNvPr id="3" name="Content Placeholder 2">
            <a:extLst>
              <a:ext uri="{FF2B5EF4-FFF2-40B4-BE49-F238E27FC236}">
                <a16:creationId xmlns:a16="http://schemas.microsoft.com/office/drawing/2014/main" id="{3391EDE8-5080-11C3-CA5D-F5CEADF30765}"/>
              </a:ext>
            </a:extLst>
          </p:cNvPr>
          <p:cNvSpPr>
            <a:spLocks noGrp="1"/>
          </p:cNvSpPr>
          <p:nvPr>
            <p:ph idx="1"/>
          </p:nvPr>
        </p:nvSpPr>
        <p:spPr/>
        <p:txBody>
          <a:bodyPr vert="horz" lIns="91440" tIns="45720" rIns="91440" bIns="45720" rtlCol="0" anchor="t">
            <a:normAutofit/>
          </a:bodyPr>
          <a:lstStyle/>
          <a:p>
            <a:pPr marL="0" indent="0">
              <a:buNone/>
            </a:pPr>
            <a:r>
              <a:rPr lang="en-VN" dirty="0"/>
              <a:t>(2</a:t>
            </a:r>
            <a:r>
              <a:rPr lang="en-VN"/>
              <a:t>) </a:t>
            </a:r>
            <a:r>
              <a:rPr lang="fr-FR" dirty="0"/>
              <a:t>New </a:t>
            </a:r>
            <a:r>
              <a:rPr lang="fr-FR" dirty="0" err="1"/>
              <a:t>channel</a:t>
            </a:r>
            <a:r>
              <a:rPr lang="fr-FR" dirty="0"/>
              <a:t> structures:</a:t>
            </a:r>
            <a:endParaRPr lang="en-VN" dirty="0"/>
          </a:p>
          <a:p>
            <a:r>
              <a:rPr lang="vi-VN" dirty="0">
                <a:latin typeface="Arial"/>
                <a:cs typeface="Arial"/>
              </a:rPr>
              <a:t>Disintermediation</a:t>
            </a:r>
            <a:endParaRPr lang="vi-VN" dirty="0">
              <a:latin typeface="Arial"/>
              <a:cs typeface="Arial" panose="020B0604020202020204" pitchFamily="34" charset="0"/>
            </a:endParaRPr>
          </a:p>
          <a:p>
            <a:r>
              <a:rPr lang="vi-VN" dirty="0">
                <a:latin typeface="Arial"/>
                <a:cs typeface="Arial"/>
              </a:rPr>
              <a:t>Reintermediation</a:t>
            </a:r>
          </a:p>
          <a:p>
            <a:r>
              <a:rPr lang="vi-VN" dirty="0"/>
              <a:t>Countermediation</a:t>
            </a:r>
          </a:p>
          <a:p>
            <a:pPr lvl="1"/>
            <a:r>
              <a:rPr lang="vi-VN" dirty="0"/>
              <a:t>A strategic reaction to counter intermediaries</a:t>
            </a:r>
          </a:p>
          <a:p>
            <a:pPr lvl="1"/>
            <a:r>
              <a:rPr lang="vi-VN" dirty="0"/>
              <a:t>Example: Opodo vs. Lastminute</a:t>
            </a:r>
            <a:endParaRPr lang="en-VN" dirty="0"/>
          </a:p>
        </p:txBody>
      </p:sp>
    </p:spTree>
    <p:extLst>
      <p:ext uri="{BB962C8B-B14F-4D97-AF65-F5344CB8AC3E}">
        <p14:creationId xmlns:p14="http://schemas.microsoft.com/office/powerpoint/2010/main" val="15380577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73979-C418-AE10-450B-6864A075293C}"/>
              </a:ext>
            </a:extLst>
          </p:cNvPr>
          <p:cNvSpPr>
            <a:spLocks noGrp="1"/>
          </p:cNvSpPr>
          <p:nvPr>
            <p:ph type="title"/>
          </p:nvPr>
        </p:nvSpPr>
        <p:spPr/>
        <p:txBody>
          <a:bodyPr/>
          <a:lstStyle/>
          <a:p>
            <a:r>
              <a:rPr lang="en-VN"/>
              <a:t>Place</a:t>
            </a:r>
            <a:endParaRPr lang="en-VN" dirty="0"/>
          </a:p>
        </p:txBody>
      </p:sp>
      <p:sp>
        <p:nvSpPr>
          <p:cNvPr id="3" name="Content Placeholder 2">
            <a:extLst>
              <a:ext uri="{FF2B5EF4-FFF2-40B4-BE49-F238E27FC236}">
                <a16:creationId xmlns:a16="http://schemas.microsoft.com/office/drawing/2014/main" id="{3391EDE8-5080-11C3-CA5D-F5CEADF30765}"/>
              </a:ext>
            </a:extLst>
          </p:cNvPr>
          <p:cNvSpPr>
            <a:spLocks noGrp="1"/>
          </p:cNvSpPr>
          <p:nvPr>
            <p:ph idx="1"/>
          </p:nvPr>
        </p:nvSpPr>
        <p:spPr/>
        <p:txBody>
          <a:bodyPr>
            <a:normAutofit/>
          </a:bodyPr>
          <a:lstStyle/>
          <a:p>
            <a:pPr marL="0" indent="0">
              <a:buNone/>
            </a:pPr>
            <a:r>
              <a:rPr lang="en-VN" dirty="0"/>
              <a:t>(3</a:t>
            </a:r>
            <a:r>
              <a:rPr lang="en-VN"/>
              <a:t>) </a:t>
            </a:r>
            <a:r>
              <a:rPr lang="fr-FR" dirty="0"/>
              <a:t>Channel </a:t>
            </a:r>
            <a:r>
              <a:rPr lang="fr-FR" dirty="0" err="1"/>
              <a:t>conflicts</a:t>
            </a:r>
            <a:endParaRPr lang="en-VN" dirty="0"/>
          </a:p>
          <a:p>
            <a:r>
              <a:rPr lang="en-US" dirty="0"/>
              <a:t>Conflict of interest with current partners (Frazier, 1999)</a:t>
            </a:r>
          </a:p>
          <a:p>
            <a:r>
              <a:rPr lang="en-US" dirty="0"/>
              <a:t>Occur when developing internet-related channel</a:t>
            </a:r>
          </a:p>
          <a:p>
            <a:r>
              <a:rPr lang="fr-FR" dirty="0"/>
              <a:t>Need to </a:t>
            </a:r>
            <a:r>
              <a:rPr lang="fr-FR" dirty="0" err="1"/>
              <a:t>consider</a:t>
            </a:r>
            <a:r>
              <a:rPr lang="fr-FR" dirty="0"/>
              <a:t> </a:t>
            </a:r>
            <a:r>
              <a:rPr lang="fr-FR" dirty="0" err="1"/>
              <a:t>different</a:t>
            </a:r>
            <a:r>
              <a:rPr lang="fr-FR" dirty="0"/>
              <a:t> </a:t>
            </a:r>
            <a:r>
              <a:rPr lang="fr-FR" dirty="0" err="1"/>
              <a:t>forms</a:t>
            </a:r>
            <a:r>
              <a:rPr lang="fr-FR" dirty="0"/>
              <a:t> of </a:t>
            </a:r>
            <a:r>
              <a:rPr lang="fr-FR" dirty="0" err="1"/>
              <a:t>channel</a:t>
            </a:r>
            <a:endParaRPr lang="en-VN" dirty="0"/>
          </a:p>
          <a:p>
            <a:pPr lvl="1"/>
            <a:r>
              <a:rPr lang="fr-FR" dirty="0"/>
              <a:t>Communication </a:t>
            </a:r>
            <a:r>
              <a:rPr lang="fr-FR" dirty="0" err="1"/>
              <a:t>channel</a:t>
            </a:r>
            <a:r>
              <a:rPr lang="fr-FR" dirty="0"/>
              <a:t> </a:t>
            </a:r>
            <a:r>
              <a:rPr lang="fr-FR" dirty="0" err="1"/>
              <a:t>only</a:t>
            </a:r>
            <a:endParaRPr lang="en-VN" dirty="0"/>
          </a:p>
          <a:p>
            <a:pPr lvl="1"/>
            <a:r>
              <a:rPr lang="fr-FR" dirty="0"/>
              <a:t>Distribution </a:t>
            </a:r>
            <a:r>
              <a:rPr lang="fr-FR" dirty="0" err="1"/>
              <a:t>channel</a:t>
            </a:r>
            <a:r>
              <a:rPr lang="fr-FR" dirty="0"/>
              <a:t> to </a:t>
            </a:r>
            <a:r>
              <a:rPr lang="fr-FR" dirty="0" err="1"/>
              <a:t>intermediaries</a:t>
            </a:r>
            <a:endParaRPr lang="en-VN" dirty="0"/>
          </a:p>
          <a:p>
            <a:pPr lvl="1"/>
            <a:r>
              <a:rPr lang="fr-FR" dirty="0"/>
              <a:t>Direct sales </a:t>
            </a:r>
            <a:r>
              <a:rPr lang="fr-FR" dirty="0" err="1"/>
              <a:t>channel</a:t>
            </a:r>
            <a:r>
              <a:rPr lang="fr-FR" dirty="0"/>
              <a:t> to </a:t>
            </a:r>
            <a:r>
              <a:rPr lang="fr-FR" dirty="0" err="1"/>
              <a:t>customers</a:t>
            </a:r>
            <a:endParaRPr lang="en-VN" dirty="0"/>
          </a:p>
          <a:p>
            <a:pPr lvl="1"/>
            <a:r>
              <a:rPr lang="fr-FR" dirty="0" err="1"/>
              <a:t>Any</a:t>
            </a:r>
            <a:r>
              <a:rPr lang="fr-FR" dirty="0"/>
              <a:t> combination of the </a:t>
            </a:r>
            <a:r>
              <a:rPr lang="fr-FR" dirty="0" err="1"/>
              <a:t>above</a:t>
            </a:r>
            <a:endParaRPr lang="en-VN" dirty="0"/>
          </a:p>
          <a:p>
            <a:pPr marL="342900" indent="-342900"/>
            <a:r>
              <a:rPr lang="fr-FR" dirty="0" err="1"/>
              <a:t>Conflict</a:t>
            </a:r>
            <a:r>
              <a:rPr lang="fr-FR" dirty="0"/>
              <a:t> </a:t>
            </a:r>
            <a:r>
              <a:rPr lang="fr-FR" dirty="0" err="1"/>
              <a:t>avoidance</a:t>
            </a:r>
            <a:r>
              <a:rPr lang="fr-FR" dirty="0"/>
              <a:t> </a:t>
            </a:r>
            <a:r>
              <a:rPr lang="fr-FR" dirty="0" err="1"/>
              <a:t>strategy</a:t>
            </a:r>
            <a:r>
              <a:rPr lang="fr-FR" dirty="0"/>
              <a:t>  (</a:t>
            </a:r>
            <a:r>
              <a:rPr lang="en-VN"/>
              <a:t>Kumar </a:t>
            </a:r>
            <a:r>
              <a:rPr lang="en-VN" dirty="0"/>
              <a:t>1999)</a:t>
            </a:r>
          </a:p>
        </p:txBody>
      </p:sp>
    </p:spTree>
    <p:extLst>
      <p:ext uri="{BB962C8B-B14F-4D97-AF65-F5344CB8AC3E}">
        <p14:creationId xmlns:p14="http://schemas.microsoft.com/office/powerpoint/2010/main" val="14610071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73979-C418-AE10-450B-6864A075293C}"/>
              </a:ext>
            </a:extLst>
          </p:cNvPr>
          <p:cNvSpPr>
            <a:spLocks noGrp="1"/>
          </p:cNvSpPr>
          <p:nvPr>
            <p:ph type="title"/>
          </p:nvPr>
        </p:nvSpPr>
        <p:spPr/>
        <p:txBody>
          <a:bodyPr/>
          <a:lstStyle/>
          <a:p>
            <a:r>
              <a:rPr lang="en-VN"/>
              <a:t>Place</a:t>
            </a:r>
            <a:endParaRPr lang="en-VN" dirty="0"/>
          </a:p>
        </p:txBody>
      </p:sp>
      <p:sp>
        <p:nvSpPr>
          <p:cNvPr id="3" name="Content Placeholder 2">
            <a:extLst>
              <a:ext uri="{FF2B5EF4-FFF2-40B4-BE49-F238E27FC236}">
                <a16:creationId xmlns:a16="http://schemas.microsoft.com/office/drawing/2014/main" id="{3391EDE8-5080-11C3-CA5D-F5CEADF30765}"/>
              </a:ext>
            </a:extLst>
          </p:cNvPr>
          <p:cNvSpPr>
            <a:spLocks noGrp="1"/>
          </p:cNvSpPr>
          <p:nvPr>
            <p:ph idx="1"/>
          </p:nvPr>
        </p:nvSpPr>
        <p:spPr/>
        <p:txBody>
          <a:bodyPr>
            <a:normAutofit/>
          </a:bodyPr>
          <a:lstStyle/>
          <a:p>
            <a:pPr marL="0" indent="0">
              <a:buNone/>
            </a:pPr>
            <a:r>
              <a:rPr lang="en-VN" dirty="0"/>
              <a:t>(</a:t>
            </a:r>
            <a:r>
              <a:rPr lang="en-VN"/>
              <a:t>4)</a:t>
            </a:r>
            <a:r>
              <a:rPr lang="fr-FR" dirty="0"/>
              <a:t> Virtual organisation</a:t>
            </a:r>
            <a:endParaRPr lang="en-VN" dirty="0"/>
          </a:p>
          <a:p>
            <a:r>
              <a:rPr lang="vi-VN" dirty="0"/>
              <a:t>Not bounded by physical limits</a:t>
            </a:r>
          </a:p>
          <a:p>
            <a:r>
              <a:rPr lang="vi-VN" dirty="0"/>
              <a:t>Online management</a:t>
            </a:r>
          </a:p>
          <a:p>
            <a:r>
              <a:rPr lang="vi-VN" dirty="0"/>
              <a:t>Cost effective</a:t>
            </a:r>
          </a:p>
          <a:p>
            <a:r>
              <a:rPr lang="vi-VN" dirty="0"/>
              <a:t>Example</a:t>
            </a:r>
          </a:p>
          <a:p>
            <a:pPr lvl="1"/>
            <a:r>
              <a:rPr lang="vi-VN" dirty="0"/>
              <a:t>Google Ad</a:t>
            </a:r>
          </a:p>
          <a:p>
            <a:pPr lvl="1"/>
            <a:r>
              <a:rPr lang="vi-VN" dirty="0"/>
              <a:t>Paypal</a:t>
            </a:r>
          </a:p>
          <a:p>
            <a:pPr lvl="1"/>
            <a:r>
              <a:rPr lang="vi-VN" dirty="0"/>
              <a:t>Google Analytics</a:t>
            </a:r>
          </a:p>
          <a:p>
            <a:pPr lvl="1"/>
            <a:r>
              <a:rPr lang="vi-VN" dirty="0"/>
              <a:t>Guru.com / Work.com</a:t>
            </a:r>
            <a:endParaRPr lang="en-VN" dirty="0"/>
          </a:p>
        </p:txBody>
      </p:sp>
    </p:spTree>
    <p:extLst>
      <p:ext uri="{BB962C8B-B14F-4D97-AF65-F5344CB8AC3E}">
        <p14:creationId xmlns:p14="http://schemas.microsoft.com/office/powerpoint/2010/main" val="11446566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9DDFC-1D09-F813-E881-B3E1FE0BBB27}"/>
              </a:ext>
            </a:extLst>
          </p:cNvPr>
          <p:cNvSpPr>
            <a:spLocks noGrp="1"/>
          </p:cNvSpPr>
          <p:nvPr>
            <p:ph type="title"/>
          </p:nvPr>
        </p:nvSpPr>
        <p:spPr/>
        <p:txBody>
          <a:bodyPr/>
          <a:lstStyle/>
          <a:p>
            <a:r>
              <a:rPr lang="en-VN"/>
              <a:t>Promotion</a:t>
            </a:r>
            <a:endParaRPr lang="en-VN" dirty="0"/>
          </a:p>
        </p:txBody>
      </p:sp>
      <p:sp>
        <p:nvSpPr>
          <p:cNvPr id="3" name="Content Placeholder 2">
            <a:extLst>
              <a:ext uri="{FF2B5EF4-FFF2-40B4-BE49-F238E27FC236}">
                <a16:creationId xmlns:a16="http://schemas.microsoft.com/office/drawing/2014/main" id="{83DD232C-6808-04E2-AC15-57966E416573}"/>
              </a:ext>
            </a:extLst>
          </p:cNvPr>
          <p:cNvSpPr>
            <a:spLocks noGrp="1"/>
          </p:cNvSpPr>
          <p:nvPr>
            <p:ph idx="1"/>
          </p:nvPr>
        </p:nvSpPr>
        <p:spPr/>
        <p:txBody>
          <a:bodyPr/>
          <a:lstStyle/>
          <a:p>
            <a:r>
              <a:rPr lang="fr-FR" dirty="0"/>
              <a:t>More in </a:t>
            </a:r>
            <a:r>
              <a:rPr lang="fr-FR" dirty="0" err="1"/>
              <a:t>chapter</a:t>
            </a:r>
            <a:r>
              <a:rPr lang="fr-FR" dirty="0"/>
              <a:t> 8 and 9</a:t>
            </a:r>
            <a:endParaRPr lang="en-VN" dirty="0"/>
          </a:p>
          <a:p>
            <a:r>
              <a:rPr lang="fr-FR" dirty="0" err="1"/>
              <a:t>Additional</a:t>
            </a:r>
            <a:r>
              <a:rPr lang="fr-FR" dirty="0"/>
              <a:t> communication to </a:t>
            </a:r>
            <a:r>
              <a:rPr lang="fr-FR" dirty="0" err="1"/>
              <a:t>consumers</a:t>
            </a:r>
            <a:endParaRPr lang="en-VN" dirty="0"/>
          </a:p>
          <a:p>
            <a:r>
              <a:rPr lang="fr-FR" dirty="0"/>
              <a:t>How internet can </a:t>
            </a:r>
            <a:r>
              <a:rPr lang="fr-FR" dirty="0" err="1"/>
              <a:t>be</a:t>
            </a:r>
            <a:r>
              <a:rPr lang="fr-FR" dirty="0"/>
              <a:t> </a:t>
            </a:r>
            <a:r>
              <a:rPr lang="fr-FR" dirty="0" err="1"/>
              <a:t>used</a:t>
            </a:r>
            <a:r>
              <a:rPr lang="fr-FR" dirty="0"/>
              <a:t> to </a:t>
            </a:r>
            <a:r>
              <a:rPr lang="fr-FR" dirty="0" err="1"/>
              <a:t>vary</a:t>
            </a:r>
            <a:r>
              <a:rPr lang="fr-FR" dirty="0"/>
              <a:t> the promotion </a:t>
            </a:r>
            <a:r>
              <a:rPr lang="fr-FR" dirty="0" err="1"/>
              <a:t>element</a:t>
            </a:r>
            <a:r>
              <a:rPr lang="fr-FR" dirty="0"/>
              <a:t> of the marketing mix: </a:t>
            </a:r>
            <a:endParaRPr lang="en-VN" dirty="0"/>
          </a:p>
          <a:p>
            <a:pPr lvl="1"/>
            <a:r>
              <a:rPr lang="fr-FR" dirty="0"/>
              <a:t>New </a:t>
            </a:r>
            <a:r>
              <a:rPr lang="fr-FR" dirty="0" err="1"/>
              <a:t>way</a:t>
            </a:r>
            <a:r>
              <a:rPr lang="fr-FR" dirty="0"/>
              <a:t> to </a:t>
            </a:r>
            <a:r>
              <a:rPr lang="fr-FR" dirty="0" err="1"/>
              <a:t>apply</a:t>
            </a:r>
            <a:r>
              <a:rPr lang="fr-FR" dirty="0"/>
              <a:t> communication mix</a:t>
            </a:r>
            <a:endParaRPr lang="en-VN" dirty="0"/>
          </a:p>
          <a:p>
            <a:pPr lvl="1"/>
            <a:r>
              <a:rPr lang="fr-FR" dirty="0"/>
              <a:t>Internet in </a:t>
            </a:r>
            <a:r>
              <a:rPr lang="fr-FR" dirty="0" err="1"/>
              <a:t>different</a:t>
            </a:r>
            <a:r>
              <a:rPr lang="fr-FR" dirty="0"/>
              <a:t> sages of the </a:t>
            </a:r>
            <a:r>
              <a:rPr lang="fr-FR" dirty="0" err="1"/>
              <a:t>buying</a:t>
            </a:r>
            <a:r>
              <a:rPr lang="fr-FR" dirty="0"/>
              <a:t> </a:t>
            </a:r>
            <a:r>
              <a:rPr lang="fr-FR" dirty="0" err="1"/>
              <a:t>processes</a:t>
            </a:r>
            <a:endParaRPr lang="en-VN" dirty="0"/>
          </a:p>
          <a:p>
            <a:pPr lvl="1"/>
            <a:r>
              <a:rPr lang="fr-FR" dirty="0" err="1"/>
              <a:t>Promotional</a:t>
            </a:r>
            <a:r>
              <a:rPr lang="fr-FR" dirty="0"/>
              <a:t> </a:t>
            </a:r>
            <a:r>
              <a:rPr lang="fr-FR" dirty="0" err="1"/>
              <a:t>tools</a:t>
            </a:r>
            <a:r>
              <a:rPr lang="fr-FR" dirty="0"/>
              <a:t> to assist marketing objectives (</a:t>
            </a:r>
            <a:r>
              <a:rPr lang="fr-FR" dirty="0" err="1"/>
              <a:t>relationship</a:t>
            </a:r>
            <a:r>
              <a:rPr lang="fr-FR" dirty="0"/>
              <a:t>; </a:t>
            </a:r>
            <a:r>
              <a:rPr lang="fr-FR" dirty="0" err="1"/>
              <a:t>retention</a:t>
            </a:r>
            <a:r>
              <a:rPr lang="fr-FR" dirty="0"/>
              <a:t>...)</a:t>
            </a:r>
            <a:endParaRPr lang="en-VN" dirty="0"/>
          </a:p>
        </p:txBody>
      </p:sp>
    </p:spTree>
    <p:extLst>
      <p:ext uri="{BB962C8B-B14F-4D97-AF65-F5344CB8AC3E}">
        <p14:creationId xmlns:p14="http://schemas.microsoft.com/office/powerpoint/2010/main" val="32429874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33839-84DD-7EE2-1860-9071282E5849}"/>
              </a:ext>
            </a:extLst>
          </p:cNvPr>
          <p:cNvSpPr>
            <a:spLocks noGrp="1"/>
          </p:cNvSpPr>
          <p:nvPr>
            <p:ph type="title"/>
          </p:nvPr>
        </p:nvSpPr>
        <p:spPr/>
        <p:txBody>
          <a:bodyPr/>
          <a:lstStyle/>
          <a:p>
            <a:r>
              <a:rPr lang="fr-FR" dirty="0"/>
              <a:t>People, process, and </a:t>
            </a:r>
            <a:r>
              <a:rPr lang="fr-FR" dirty="0" err="1"/>
              <a:t>physical</a:t>
            </a:r>
            <a:r>
              <a:rPr lang="fr-FR" dirty="0"/>
              <a:t> </a:t>
            </a:r>
            <a:r>
              <a:rPr lang="fr-FR" dirty="0" err="1"/>
              <a:t>evidence</a:t>
            </a:r>
            <a:endParaRPr lang="en-VN" dirty="0"/>
          </a:p>
        </p:txBody>
      </p:sp>
      <p:sp>
        <p:nvSpPr>
          <p:cNvPr id="3" name="Content Placeholder 2">
            <a:extLst>
              <a:ext uri="{FF2B5EF4-FFF2-40B4-BE49-F238E27FC236}">
                <a16:creationId xmlns:a16="http://schemas.microsoft.com/office/drawing/2014/main" id="{0B647F2F-FE02-92F0-E3A7-1B47FA16E7D3}"/>
              </a:ext>
            </a:extLst>
          </p:cNvPr>
          <p:cNvSpPr>
            <a:spLocks noGrp="1"/>
          </p:cNvSpPr>
          <p:nvPr>
            <p:ph idx="1"/>
          </p:nvPr>
        </p:nvSpPr>
        <p:spPr/>
        <p:txBody>
          <a:bodyPr vert="horz" lIns="91440" tIns="45720" rIns="91440" bIns="45720" rtlCol="0" anchor="t">
            <a:normAutofit/>
          </a:bodyPr>
          <a:lstStyle/>
          <a:p>
            <a:pPr marL="342900" indent="-342900"/>
            <a:r>
              <a:rPr lang="fr-FR" dirty="0"/>
              <a:t>Service marketing mix</a:t>
            </a:r>
            <a:endParaRPr lang="en-VN" dirty="0"/>
          </a:p>
          <a:p>
            <a:pPr marL="342900" indent="-342900"/>
            <a:r>
              <a:rPr lang="fr-FR" dirty="0"/>
              <a:t>Tend to change</a:t>
            </a:r>
            <a:endParaRPr lang="en-VN" dirty="0" err="1">
              <a:cs typeface="Calibri"/>
            </a:endParaRPr>
          </a:p>
          <a:p>
            <a:pPr marL="848700" lvl="1" indent="-342900"/>
            <a:r>
              <a:rPr lang="en-US" dirty="0"/>
              <a:t>Digital potential</a:t>
            </a:r>
            <a:endParaRPr lang="en-US" dirty="0">
              <a:cs typeface="Calibri"/>
            </a:endParaRPr>
          </a:p>
          <a:p>
            <a:pPr lvl="2"/>
            <a:r>
              <a:rPr lang="en-US" dirty="0"/>
              <a:t>Substitution (of people)</a:t>
            </a:r>
          </a:p>
          <a:p>
            <a:pPr lvl="2"/>
            <a:r>
              <a:rPr lang="en-US" dirty="0"/>
              <a:t>Complementary (add to service)</a:t>
            </a:r>
          </a:p>
          <a:p>
            <a:pPr lvl="2"/>
            <a:r>
              <a:rPr lang="en-US" dirty="0"/>
              <a:t>Displacement (move elsewhere)</a:t>
            </a:r>
          </a:p>
          <a:p>
            <a:pPr lvl="1"/>
            <a:r>
              <a:rPr lang="en-US" dirty="0"/>
              <a:t>Service disruptors (new kind of service)</a:t>
            </a:r>
            <a:endParaRPr lang="en-US" dirty="0">
              <a:cs typeface="Calibri"/>
            </a:endParaRPr>
          </a:p>
          <a:p>
            <a:pPr lvl="2"/>
            <a:r>
              <a:rPr lang="en-US" dirty="0"/>
              <a:t>Sharing economy</a:t>
            </a:r>
          </a:p>
          <a:p>
            <a:pPr lvl="2"/>
            <a:r>
              <a:rPr lang="en-US" dirty="0"/>
              <a:t>Trust and online reputation</a:t>
            </a:r>
          </a:p>
          <a:p>
            <a:pPr lvl="2"/>
            <a:r>
              <a:rPr lang="en-US" dirty="0"/>
              <a:t>Consumer expectation</a:t>
            </a:r>
            <a:endParaRPr lang="en-VN" dirty="0"/>
          </a:p>
        </p:txBody>
      </p:sp>
    </p:spTree>
    <p:extLst>
      <p:ext uri="{BB962C8B-B14F-4D97-AF65-F5344CB8AC3E}">
        <p14:creationId xmlns:p14="http://schemas.microsoft.com/office/powerpoint/2010/main" val="8477593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33839-84DD-7EE2-1860-9071282E5849}"/>
              </a:ext>
            </a:extLst>
          </p:cNvPr>
          <p:cNvSpPr>
            <a:spLocks noGrp="1"/>
          </p:cNvSpPr>
          <p:nvPr>
            <p:ph type="title"/>
          </p:nvPr>
        </p:nvSpPr>
        <p:spPr/>
        <p:txBody>
          <a:bodyPr/>
          <a:lstStyle/>
          <a:p>
            <a:r>
              <a:rPr lang="fr-FR" dirty="0"/>
              <a:t>People, process, and </a:t>
            </a:r>
            <a:r>
              <a:rPr lang="fr-FR" dirty="0" err="1"/>
              <a:t>physical</a:t>
            </a:r>
            <a:r>
              <a:rPr lang="fr-FR" dirty="0"/>
              <a:t> </a:t>
            </a:r>
            <a:r>
              <a:rPr lang="fr-FR" dirty="0" err="1"/>
              <a:t>evidence</a:t>
            </a:r>
            <a:endParaRPr lang="en-VN" dirty="0"/>
          </a:p>
        </p:txBody>
      </p:sp>
      <p:sp>
        <p:nvSpPr>
          <p:cNvPr id="3" name="Content Placeholder 2">
            <a:extLst>
              <a:ext uri="{FF2B5EF4-FFF2-40B4-BE49-F238E27FC236}">
                <a16:creationId xmlns:a16="http://schemas.microsoft.com/office/drawing/2014/main" id="{0B647F2F-FE02-92F0-E3A7-1B47FA16E7D3}"/>
              </a:ext>
            </a:extLst>
          </p:cNvPr>
          <p:cNvSpPr>
            <a:spLocks noGrp="1"/>
          </p:cNvSpPr>
          <p:nvPr>
            <p:ph idx="1"/>
          </p:nvPr>
        </p:nvSpPr>
        <p:spPr/>
        <p:txBody>
          <a:bodyPr vert="horz" lIns="91440" tIns="45720" rIns="91440" bIns="45720" rtlCol="0" anchor="t">
            <a:normAutofit/>
          </a:bodyPr>
          <a:lstStyle/>
          <a:p>
            <a:pPr marL="0" indent="0">
              <a:buNone/>
            </a:pPr>
            <a:r>
              <a:rPr lang="vi-VN" dirty="0"/>
              <a:t>People</a:t>
            </a:r>
          </a:p>
          <a:p>
            <a:r>
              <a:rPr lang="vi-VN" dirty="0"/>
              <a:t>Peer-to-peer service</a:t>
            </a:r>
          </a:p>
          <a:p>
            <a:r>
              <a:rPr lang="vi-VN" dirty="0"/>
              <a:t>Relationship between employee-customer</a:t>
            </a:r>
          </a:p>
          <a:p>
            <a:r>
              <a:rPr lang="vi-VN" dirty="0"/>
              <a:t>Replaced by automated process</a:t>
            </a:r>
          </a:p>
          <a:p>
            <a:r>
              <a:rPr lang="vi-VN" dirty="0"/>
              <a:t>Challenges in effective implementation</a:t>
            </a:r>
            <a:endParaRPr lang="en-VN" dirty="0"/>
          </a:p>
        </p:txBody>
      </p:sp>
    </p:spTree>
    <p:extLst>
      <p:ext uri="{BB962C8B-B14F-4D97-AF65-F5344CB8AC3E}">
        <p14:creationId xmlns:p14="http://schemas.microsoft.com/office/powerpoint/2010/main" val="40770615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33839-84DD-7EE2-1860-9071282E5849}"/>
              </a:ext>
            </a:extLst>
          </p:cNvPr>
          <p:cNvSpPr>
            <a:spLocks noGrp="1"/>
          </p:cNvSpPr>
          <p:nvPr>
            <p:ph type="title"/>
          </p:nvPr>
        </p:nvSpPr>
        <p:spPr/>
        <p:txBody>
          <a:bodyPr/>
          <a:lstStyle/>
          <a:p>
            <a:r>
              <a:rPr lang="fr-FR" dirty="0"/>
              <a:t>People, process, and </a:t>
            </a:r>
            <a:r>
              <a:rPr lang="fr-FR" dirty="0" err="1"/>
              <a:t>physical</a:t>
            </a:r>
            <a:r>
              <a:rPr lang="fr-FR" dirty="0"/>
              <a:t> </a:t>
            </a:r>
            <a:r>
              <a:rPr lang="fr-FR" dirty="0" err="1"/>
              <a:t>evidence</a:t>
            </a:r>
            <a:endParaRPr lang="en-VN" dirty="0"/>
          </a:p>
        </p:txBody>
      </p:sp>
      <p:sp>
        <p:nvSpPr>
          <p:cNvPr id="3" name="Content Placeholder 2">
            <a:extLst>
              <a:ext uri="{FF2B5EF4-FFF2-40B4-BE49-F238E27FC236}">
                <a16:creationId xmlns:a16="http://schemas.microsoft.com/office/drawing/2014/main" id="{0B647F2F-FE02-92F0-E3A7-1B47FA16E7D3}"/>
              </a:ext>
            </a:extLst>
          </p:cNvPr>
          <p:cNvSpPr>
            <a:spLocks noGrp="1"/>
          </p:cNvSpPr>
          <p:nvPr>
            <p:ph idx="1"/>
          </p:nvPr>
        </p:nvSpPr>
        <p:spPr/>
        <p:txBody>
          <a:bodyPr>
            <a:normAutofit/>
          </a:bodyPr>
          <a:lstStyle/>
          <a:p>
            <a:pPr marL="0" indent="0">
              <a:buNone/>
            </a:pPr>
            <a:r>
              <a:rPr lang="vi-VN" dirty="0"/>
              <a:t>Process</a:t>
            </a:r>
          </a:p>
          <a:p>
            <a:r>
              <a:rPr lang="vi-VN" dirty="0"/>
              <a:t>The methods and procedures companies use to achieve all marketing functions</a:t>
            </a:r>
          </a:p>
          <a:p>
            <a:r>
              <a:rPr lang="vi-VN" dirty="0"/>
              <a:t>to consider: </a:t>
            </a:r>
          </a:p>
          <a:p>
            <a:pPr lvl="1"/>
            <a:r>
              <a:rPr lang="vi-VN" dirty="0"/>
              <a:t>Preferred channel - customer</a:t>
            </a:r>
          </a:p>
          <a:p>
            <a:pPr lvl="1"/>
            <a:r>
              <a:rPr lang="vi-VN" dirty="0"/>
              <a:t>Preferred channel - organisation</a:t>
            </a:r>
          </a:p>
          <a:p>
            <a:pPr lvl="1"/>
            <a:r>
              <a:rPr lang="vi-VN" dirty="0"/>
              <a:t>New tools (live chat)</a:t>
            </a:r>
            <a:endParaRPr lang="en-VN" dirty="0"/>
          </a:p>
        </p:txBody>
      </p:sp>
    </p:spTree>
    <p:extLst>
      <p:ext uri="{BB962C8B-B14F-4D97-AF65-F5344CB8AC3E}">
        <p14:creationId xmlns:p14="http://schemas.microsoft.com/office/powerpoint/2010/main" val="28293898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33839-84DD-7EE2-1860-9071282E5849}"/>
              </a:ext>
            </a:extLst>
          </p:cNvPr>
          <p:cNvSpPr>
            <a:spLocks noGrp="1"/>
          </p:cNvSpPr>
          <p:nvPr>
            <p:ph type="title"/>
          </p:nvPr>
        </p:nvSpPr>
        <p:spPr/>
        <p:txBody>
          <a:bodyPr/>
          <a:lstStyle/>
          <a:p>
            <a:r>
              <a:rPr lang="fr-FR" dirty="0"/>
              <a:t>People, process, and </a:t>
            </a:r>
            <a:r>
              <a:rPr lang="fr-FR" dirty="0" err="1"/>
              <a:t>physical</a:t>
            </a:r>
            <a:r>
              <a:rPr lang="fr-FR" dirty="0"/>
              <a:t> </a:t>
            </a:r>
            <a:r>
              <a:rPr lang="fr-FR" dirty="0" err="1"/>
              <a:t>evidence</a:t>
            </a:r>
            <a:endParaRPr lang="en-VN" dirty="0"/>
          </a:p>
        </p:txBody>
      </p:sp>
      <p:sp>
        <p:nvSpPr>
          <p:cNvPr id="3" name="Content Placeholder 2">
            <a:extLst>
              <a:ext uri="{FF2B5EF4-FFF2-40B4-BE49-F238E27FC236}">
                <a16:creationId xmlns:a16="http://schemas.microsoft.com/office/drawing/2014/main" id="{0B647F2F-FE02-92F0-E3A7-1B47FA16E7D3}"/>
              </a:ext>
            </a:extLst>
          </p:cNvPr>
          <p:cNvSpPr>
            <a:spLocks noGrp="1"/>
          </p:cNvSpPr>
          <p:nvPr>
            <p:ph idx="1"/>
          </p:nvPr>
        </p:nvSpPr>
        <p:spPr/>
        <p:txBody>
          <a:bodyPr vert="horz" lIns="91440" tIns="45720" rIns="91440" bIns="45720" rtlCol="0" anchor="t">
            <a:normAutofit/>
          </a:bodyPr>
          <a:lstStyle/>
          <a:p>
            <a:pPr marL="0" indent="0">
              <a:buNone/>
            </a:pPr>
            <a:r>
              <a:rPr lang="vi-VN" dirty="0">
                <a:cs typeface="Arial"/>
              </a:rPr>
              <a:t>Physical Evidence</a:t>
            </a:r>
            <a:endParaRPr lang="en-US" dirty="0" err="1">
              <a:cs typeface="Arial"/>
            </a:endParaRPr>
          </a:p>
          <a:p>
            <a:r>
              <a:rPr lang="fr-FR" dirty="0"/>
              <a:t>The </a:t>
            </a:r>
            <a:r>
              <a:rPr lang="fr-FR" dirty="0" err="1"/>
              <a:t>tangigle</a:t>
            </a:r>
            <a:r>
              <a:rPr lang="fr-FR" dirty="0"/>
              <a:t> expression of a </a:t>
            </a:r>
            <a:r>
              <a:rPr lang="fr-FR" dirty="0" err="1"/>
              <a:t>product</a:t>
            </a:r>
            <a:r>
              <a:rPr lang="fr-FR" dirty="0"/>
              <a:t> and how </a:t>
            </a:r>
            <a:r>
              <a:rPr lang="fr-FR" dirty="0" err="1"/>
              <a:t>it</a:t>
            </a:r>
            <a:r>
              <a:rPr lang="fr-FR" dirty="0"/>
              <a:t> </a:t>
            </a:r>
            <a:r>
              <a:rPr lang="fr-FR" dirty="0" err="1"/>
              <a:t>is</a:t>
            </a:r>
            <a:r>
              <a:rPr lang="fr-FR" dirty="0"/>
              <a:t> </a:t>
            </a:r>
            <a:r>
              <a:rPr lang="fr-FR" dirty="0" err="1"/>
              <a:t>purchased</a:t>
            </a:r>
            <a:r>
              <a:rPr lang="fr-FR" dirty="0"/>
              <a:t> and </a:t>
            </a:r>
            <a:r>
              <a:rPr lang="fr-FR" dirty="0" err="1"/>
              <a:t>used</a:t>
            </a:r>
            <a:endParaRPr lang="en-VN" dirty="0"/>
          </a:p>
          <a:p>
            <a:r>
              <a:rPr lang="fr-FR" dirty="0" err="1"/>
              <a:t>Many</a:t>
            </a:r>
            <a:r>
              <a:rPr lang="fr-FR" dirty="0"/>
              <a:t> new </a:t>
            </a:r>
            <a:r>
              <a:rPr lang="fr-FR" dirty="0" err="1"/>
              <a:t>approaches</a:t>
            </a:r>
            <a:r>
              <a:rPr lang="fr-FR" dirty="0"/>
              <a:t> post-covid</a:t>
            </a:r>
            <a:endParaRPr lang="en-VN" dirty="0"/>
          </a:p>
          <a:p>
            <a:pPr lvl="1"/>
            <a:r>
              <a:rPr lang="fr-FR" dirty="0"/>
              <a:t>360 photo/</a:t>
            </a:r>
            <a:r>
              <a:rPr lang="fr-FR" dirty="0" err="1"/>
              <a:t>video</a:t>
            </a:r>
            <a:r>
              <a:rPr lang="fr-FR" dirty="0"/>
              <a:t> in real </a:t>
            </a:r>
            <a:r>
              <a:rPr lang="fr-FR" dirty="0" err="1"/>
              <a:t>estate</a:t>
            </a:r>
            <a:endParaRPr lang="en-VN" dirty="0">
              <a:cs typeface="Calibri"/>
            </a:endParaRPr>
          </a:p>
          <a:p>
            <a:pPr lvl="1"/>
            <a:r>
              <a:rPr lang="fr-FR" dirty="0"/>
              <a:t>Virtual exhibition</a:t>
            </a:r>
            <a:endParaRPr lang="en-VN" dirty="0"/>
          </a:p>
        </p:txBody>
      </p:sp>
    </p:spTree>
    <p:extLst>
      <p:ext uri="{BB962C8B-B14F-4D97-AF65-F5344CB8AC3E}">
        <p14:creationId xmlns:p14="http://schemas.microsoft.com/office/powerpoint/2010/main" val="2838872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8E8AB-57C9-1ACD-98A3-A15726994FD0}"/>
              </a:ext>
            </a:extLst>
          </p:cNvPr>
          <p:cNvSpPr>
            <a:spLocks noGrp="1"/>
          </p:cNvSpPr>
          <p:nvPr>
            <p:ph type="title"/>
          </p:nvPr>
        </p:nvSpPr>
        <p:spPr/>
        <p:txBody>
          <a:bodyPr/>
          <a:lstStyle/>
          <a:p>
            <a:r>
              <a:rPr lang="fr-FR" dirty="0"/>
              <a:t>Marketing Mix</a:t>
            </a:r>
            <a:endParaRPr lang="en-VN" dirty="0"/>
          </a:p>
        </p:txBody>
      </p:sp>
      <p:pic>
        <p:nvPicPr>
          <p:cNvPr id="5" name="Content Placeholder 4" descr="A diagram of marketing mix&#10;&#10;Description automatically generated">
            <a:extLst>
              <a:ext uri="{FF2B5EF4-FFF2-40B4-BE49-F238E27FC236}">
                <a16:creationId xmlns:a16="http://schemas.microsoft.com/office/drawing/2014/main" id="{680E96D3-1ADC-592E-5438-981FD9C65EB7}"/>
              </a:ext>
            </a:extLst>
          </p:cNvPr>
          <p:cNvPicPr>
            <a:picLocks noGrp="1" noChangeAspect="1"/>
          </p:cNvPicPr>
          <p:nvPr>
            <p:ph idx="1"/>
          </p:nvPr>
        </p:nvPicPr>
        <p:blipFill>
          <a:blip r:embed="rId2"/>
          <a:stretch>
            <a:fillRect/>
          </a:stretch>
        </p:blipFill>
        <p:spPr>
          <a:xfrm>
            <a:off x="3051958" y="1686297"/>
            <a:ext cx="6465558" cy="4156363"/>
          </a:xfrm>
        </p:spPr>
      </p:pic>
    </p:spTree>
    <p:extLst>
      <p:ext uri="{BB962C8B-B14F-4D97-AF65-F5344CB8AC3E}">
        <p14:creationId xmlns:p14="http://schemas.microsoft.com/office/powerpoint/2010/main" val="26183048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84EF896-0733-92A6-BA2E-68DB7747DF3E}"/>
              </a:ext>
            </a:extLst>
          </p:cNvPr>
          <p:cNvSpPr>
            <a:spLocks noGrp="1"/>
          </p:cNvSpPr>
          <p:nvPr>
            <p:ph type="title"/>
          </p:nvPr>
        </p:nvSpPr>
        <p:spPr/>
        <p:txBody>
          <a:bodyPr/>
          <a:lstStyle/>
          <a:p>
            <a:r>
              <a:rPr lang="fr-FR" dirty="0" err="1"/>
              <a:t>Summary</a:t>
            </a:r>
            <a:endParaRPr lang="en-VN"/>
          </a:p>
        </p:txBody>
      </p:sp>
      <p:sp>
        <p:nvSpPr>
          <p:cNvPr id="5" name="Content Placeholder 4">
            <a:extLst>
              <a:ext uri="{FF2B5EF4-FFF2-40B4-BE49-F238E27FC236}">
                <a16:creationId xmlns:a16="http://schemas.microsoft.com/office/drawing/2014/main" id="{BE633EBC-83C6-0796-E49F-7E01F26A3217}"/>
              </a:ext>
            </a:extLst>
          </p:cNvPr>
          <p:cNvSpPr>
            <a:spLocks noGrp="1"/>
          </p:cNvSpPr>
          <p:nvPr>
            <p:ph idx="1"/>
          </p:nvPr>
        </p:nvSpPr>
        <p:spPr/>
        <p:txBody>
          <a:bodyPr/>
          <a:lstStyle/>
          <a:p>
            <a:r>
              <a:rPr lang="fr-FR" dirty="0"/>
              <a:t>7 Ps of Digital marketing mix</a:t>
            </a:r>
          </a:p>
          <a:p>
            <a:r>
              <a:rPr lang="fr-FR" dirty="0"/>
              <a:t>Impact of digital </a:t>
            </a:r>
            <a:r>
              <a:rPr lang="fr-FR" dirty="0" err="1"/>
              <a:t>environment</a:t>
            </a:r>
            <a:r>
              <a:rPr lang="fr-FR" dirty="0"/>
              <a:t> on the </a:t>
            </a:r>
            <a:r>
              <a:rPr lang="fr-FR" dirty="0" err="1"/>
              <a:t>implementation</a:t>
            </a:r>
            <a:r>
              <a:rPr lang="fr-FR" dirty="0"/>
              <a:t> of the mix</a:t>
            </a:r>
            <a:endParaRPr lang="en-VN"/>
          </a:p>
        </p:txBody>
      </p:sp>
    </p:spTree>
    <p:extLst>
      <p:ext uri="{BB962C8B-B14F-4D97-AF65-F5344CB8AC3E}">
        <p14:creationId xmlns:p14="http://schemas.microsoft.com/office/powerpoint/2010/main" val="2557644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Images – Browse 263,389 Stock Photos, Vectors, and Video | Adobe  Stock">
            <a:extLst>
              <a:ext uri="{FF2B5EF4-FFF2-40B4-BE49-F238E27FC236}">
                <a16:creationId xmlns:a16="http://schemas.microsoft.com/office/drawing/2014/main" id="{C6416DB0-6727-8B09-759D-CB72530F2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6135" y="1309511"/>
            <a:ext cx="7569634" cy="4278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3285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8F996-CAF6-E1C5-0EC0-95E0059EDF9C}"/>
              </a:ext>
            </a:extLst>
          </p:cNvPr>
          <p:cNvSpPr>
            <a:spLocks noGrp="1"/>
          </p:cNvSpPr>
          <p:nvPr>
            <p:ph type="title"/>
          </p:nvPr>
        </p:nvSpPr>
        <p:spPr/>
        <p:txBody>
          <a:bodyPr/>
          <a:lstStyle/>
          <a:p>
            <a:r>
              <a:rPr lang="fr-FR" dirty="0"/>
              <a:t>A new </a:t>
            </a:r>
            <a:r>
              <a:rPr lang="fr-FR" dirty="0" err="1"/>
              <a:t>era</a:t>
            </a:r>
            <a:endParaRPr lang="en-VN" dirty="0"/>
          </a:p>
        </p:txBody>
      </p:sp>
      <p:sp>
        <p:nvSpPr>
          <p:cNvPr id="3" name="Content Placeholder 2">
            <a:extLst>
              <a:ext uri="{FF2B5EF4-FFF2-40B4-BE49-F238E27FC236}">
                <a16:creationId xmlns:a16="http://schemas.microsoft.com/office/drawing/2014/main" id="{F3E7BD57-C086-9BCB-B19C-AFA3DA678375}"/>
              </a:ext>
            </a:extLst>
          </p:cNvPr>
          <p:cNvSpPr>
            <a:spLocks noGrp="1"/>
          </p:cNvSpPr>
          <p:nvPr>
            <p:ph idx="1"/>
          </p:nvPr>
        </p:nvSpPr>
        <p:spPr/>
        <p:txBody>
          <a:bodyPr/>
          <a:lstStyle/>
          <a:p>
            <a:pPr marL="342900" indent="-342900"/>
            <a:r>
              <a:rPr lang="en-US" dirty="0"/>
              <a:t>Advancement of marketing mix toward relationship development </a:t>
            </a:r>
            <a:r>
              <a:rPr lang="en-VN"/>
              <a:t>(</a:t>
            </a:r>
            <a:r>
              <a:rPr lang="en-VN" dirty="0"/>
              <a:t>Berry, 2008)</a:t>
            </a:r>
          </a:p>
          <a:p>
            <a:pPr marL="342900" indent="-342900"/>
            <a:r>
              <a:rPr lang="fr-FR" dirty="0" err="1"/>
              <a:t>Increased</a:t>
            </a:r>
            <a:r>
              <a:rPr lang="fr-FR" dirty="0"/>
              <a:t> </a:t>
            </a:r>
            <a:r>
              <a:rPr lang="fr-FR" dirty="0" err="1"/>
              <a:t>complexity</a:t>
            </a:r>
            <a:r>
              <a:rPr lang="fr-FR" dirty="0"/>
              <a:t> of the </a:t>
            </a:r>
            <a:r>
              <a:rPr lang="fr-FR" dirty="0" err="1"/>
              <a:t>technology</a:t>
            </a:r>
            <a:r>
              <a:rPr lang="fr-FR" dirty="0"/>
              <a:t> </a:t>
            </a:r>
            <a:r>
              <a:rPr lang="fr-FR" dirty="0" err="1"/>
              <a:t>environment</a:t>
            </a:r>
            <a:r>
              <a:rPr lang="fr-FR" dirty="0"/>
              <a:t> and consumer </a:t>
            </a:r>
            <a:r>
              <a:rPr lang="fr-FR" dirty="0" err="1"/>
              <a:t>demands</a:t>
            </a:r>
            <a:r>
              <a:rPr lang="fr-FR" dirty="0"/>
              <a:t> </a:t>
            </a:r>
            <a:r>
              <a:rPr lang="en-VN"/>
              <a:t>(</a:t>
            </a:r>
            <a:r>
              <a:rPr lang="en-VN" dirty="0"/>
              <a:t>Singh et al., 2011)</a:t>
            </a:r>
          </a:p>
          <a:p>
            <a:pPr marL="342900" indent="-342900"/>
            <a:r>
              <a:rPr lang="fr-FR" dirty="0"/>
              <a:t>V</a:t>
            </a:r>
            <a:r>
              <a:rPr lang="en-VN"/>
              <a:t>alue co-creation</a:t>
            </a:r>
            <a:r>
              <a:rPr lang="fr-FR" dirty="0"/>
              <a:t> </a:t>
            </a:r>
            <a:r>
              <a:rPr lang="fr-FR" dirty="0" err="1"/>
              <a:t>between</a:t>
            </a:r>
            <a:r>
              <a:rPr lang="fr-FR" dirty="0"/>
              <a:t> consumer and </a:t>
            </a:r>
            <a:r>
              <a:rPr lang="fr-FR" dirty="0" err="1"/>
              <a:t>firm</a:t>
            </a:r>
            <a:r>
              <a:rPr lang="fr-FR" dirty="0"/>
              <a:t> </a:t>
            </a:r>
            <a:r>
              <a:rPr lang="en-VN"/>
              <a:t>(</a:t>
            </a:r>
            <a:r>
              <a:rPr lang="en-VN" dirty="0"/>
              <a:t>Vargo and Lusch, 2004)</a:t>
            </a:r>
          </a:p>
        </p:txBody>
      </p:sp>
    </p:spTree>
    <p:extLst>
      <p:ext uri="{BB962C8B-B14F-4D97-AF65-F5344CB8AC3E}">
        <p14:creationId xmlns:p14="http://schemas.microsoft.com/office/powerpoint/2010/main" val="659886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94969-6C62-639B-21A0-B1F447F7E3DB}"/>
              </a:ext>
            </a:extLst>
          </p:cNvPr>
          <p:cNvSpPr>
            <a:spLocks noGrp="1"/>
          </p:cNvSpPr>
          <p:nvPr>
            <p:ph type="title"/>
          </p:nvPr>
        </p:nvSpPr>
        <p:spPr/>
        <p:txBody>
          <a:bodyPr/>
          <a:lstStyle/>
          <a:p>
            <a:r>
              <a:rPr lang="fr-FR" dirty="0"/>
              <a:t>Digital </a:t>
            </a:r>
            <a:r>
              <a:rPr lang="fr-FR" dirty="0" err="1"/>
              <a:t>opportunities</a:t>
            </a:r>
            <a:endParaRPr lang="en-VN" dirty="0"/>
          </a:p>
        </p:txBody>
      </p:sp>
      <p:sp>
        <p:nvSpPr>
          <p:cNvPr id="3" name="Content Placeholder 2">
            <a:extLst>
              <a:ext uri="{FF2B5EF4-FFF2-40B4-BE49-F238E27FC236}">
                <a16:creationId xmlns:a16="http://schemas.microsoft.com/office/drawing/2014/main" id="{383C9878-7DE4-99DF-1D3A-A5C3E9479F67}"/>
              </a:ext>
            </a:extLst>
          </p:cNvPr>
          <p:cNvSpPr>
            <a:spLocks noGrp="1"/>
          </p:cNvSpPr>
          <p:nvPr>
            <p:ph idx="1"/>
          </p:nvPr>
        </p:nvSpPr>
        <p:spPr/>
        <p:txBody>
          <a:bodyPr/>
          <a:lstStyle/>
          <a:p>
            <a:r>
              <a:rPr lang="fr-FR" dirty="0" err="1"/>
              <a:t>Various</a:t>
            </a:r>
            <a:r>
              <a:rPr lang="fr-FR" dirty="0"/>
              <a:t> the application of the marketing mix</a:t>
            </a:r>
            <a:endParaRPr lang="en-VN" dirty="0"/>
          </a:p>
          <a:p>
            <a:r>
              <a:rPr lang="fr-FR" dirty="0"/>
              <a:t>New routes to </a:t>
            </a:r>
            <a:r>
              <a:rPr lang="fr-FR" dirty="0" err="1"/>
              <a:t>achieve</a:t>
            </a:r>
            <a:r>
              <a:rPr lang="fr-FR" dirty="0"/>
              <a:t> </a:t>
            </a:r>
            <a:r>
              <a:rPr lang="fr-FR" dirty="0" err="1"/>
              <a:t>competitive</a:t>
            </a:r>
            <a:r>
              <a:rPr lang="fr-FR" dirty="0"/>
              <a:t> and </a:t>
            </a:r>
            <a:r>
              <a:rPr lang="fr-FR" dirty="0" err="1"/>
              <a:t>differential</a:t>
            </a:r>
            <a:r>
              <a:rPr lang="fr-FR" dirty="0"/>
              <a:t> </a:t>
            </a:r>
            <a:r>
              <a:rPr lang="fr-FR" dirty="0" err="1"/>
              <a:t>advantage</a:t>
            </a:r>
            <a:endParaRPr lang="en-VN" dirty="0"/>
          </a:p>
          <a:p>
            <a:r>
              <a:rPr lang="en-US" dirty="0"/>
              <a:t>New market position</a:t>
            </a:r>
            <a:endParaRPr lang="en-VN" dirty="0"/>
          </a:p>
          <a:p>
            <a:r>
              <a:rPr lang="fr-FR" dirty="0"/>
              <a:t>Innovative </a:t>
            </a:r>
            <a:r>
              <a:rPr lang="fr-FR" dirty="0" err="1"/>
              <a:t>ways</a:t>
            </a:r>
            <a:r>
              <a:rPr lang="fr-FR" dirty="0"/>
              <a:t> to </a:t>
            </a:r>
            <a:r>
              <a:rPr lang="fr-FR" dirty="0" err="1"/>
              <a:t>build</a:t>
            </a:r>
            <a:r>
              <a:rPr lang="fr-FR" dirty="0"/>
              <a:t> and </a:t>
            </a:r>
            <a:r>
              <a:rPr lang="fr-FR" dirty="0" err="1"/>
              <a:t>nuture</a:t>
            </a:r>
            <a:r>
              <a:rPr lang="fr-FR" dirty="0"/>
              <a:t> </a:t>
            </a:r>
            <a:r>
              <a:rPr lang="fr-FR" dirty="0" err="1"/>
              <a:t>relationship</a:t>
            </a:r>
            <a:endParaRPr lang="en-VN" dirty="0"/>
          </a:p>
          <a:p>
            <a:r>
              <a:rPr lang="fr-FR" dirty="0"/>
              <a:t>No time and </a:t>
            </a:r>
            <a:r>
              <a:rPr lang="fr-FR" dirty="0" err="1"/>
              <a:t>space</a:t>
            </a:r>
            <a:r>
              <a:rPr lang="fr-FR" dirty="0"/>
              <a:t> </a:t>
            </a:r>
            <a:r>
              <a:rPr lang="fr-FR" dirty="0" err="1"/>
              <a:t>barriers</a:t>
            </a:r>
            <a:endParaRPr lang="fr-FR" dirty="0"/>
          </a:p>
          <a:p>
            <a:r>
              <a:rPr lang="fr-FR" dirty="0" err="1"/>
              <a:t>Continuous</a:t>
            </a:r>
            <a:r>
              <a:rPr lang="fr-FR" dirty="0"/>
              <a:t> and </a:t>
            </a:r>
            <a:r>
              <a:rPr lang="fr-FR" dirty="0" err="1"/>
              <a:t>instantaneous</a:t>
            </a:r>
            <a:r>
              <a:rPr lang="fr-FR" dirty="0"/>
              <a:t> </a:t>
            </a:r>
            <a:r>
              <a:rPr lang="fr-FR" dirty="0" err="1"/>
              <a:t>access</a:t>
            </a:r>
            <a:r>
              <a:rPr lang="fr-FR" dirty="0"/>
              <a:t> to </a:t>
            </a:r>
            <a:r>
              <a:rPr lang="fr-FR" dirty="0" err="1"/>
              <a:t>product</a:t>
            </a:r>
            <a:r>
              <a:rPr lang="fr-FR" dirty="0"/>
              <a:t> and service</a:t>
            </a:r>
            <a:endParaRPr lang="en-VN" dirty="0"/>
          </a:p>
        </p:txBody>
      </p:sp>
    </p:spTree>
    <p:extLst>
      <p:ext uri="{BB962C8B-B14F-4D97-AF65-F5344CB8AC3E}">
        <p14:creationId xmlns:p14="http://schemas.microsoft.com/office/powerpoint/2010/main" val="3953503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normAutofit/>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a:normAutofit/>
          </a:bodyPr>
          <a:lstStyle/>
          <a:p>
            <a:pPr marL="342900" indent="-342900"/>
            <a:r>
              <a:rPr lang="fr-FR" sz="2400" dirty="0"/>
              <a:t>Digital </a:t>
            </a:r>
            <a:r>
              <a:rPr lang="fr-FR" sz="2400" dirty="0" err="1"/>
              <a:t>branding</a:t>
            </a:r>
            <a:endParaRPr lang="en-VN" sz="2400" dirty="0"/>
          </a:p>
          <a:p>
            <a:pPr marL="848700" lvl="1" indent="-342900"/>
            <a:r>
              <a:rPr lang="fr-FR" sz="2000" dirty="0"/>
              <a:t>The process by </a:t>
            </a:r>
            <a:r>
              <a:rPr lang="fr-FR" sz="2000" dirty="0" err="1"/>
              <a:t>which</a:t>
            </a:r>
            <a:r>
              <a:rPr lang="fr-FR" sz="2000" dirty="0"/>
              <a:t> </a:t>
            </a:r>
            <a:r>
              <a:rPr lang="fr-FR" sz="2000" dirty="0" err="1"/>
              <a:t>companies</a:t>
            </a:r>
            <a:r>
              <a:rPr lang="fr-FR" sz="2000" dirty="0"/>
              <a:t> </a:t>
            </a:r>
            <a:r>
              <a:rPr lang="fr-FR" sz="2000" dirty="0" err="1"/>
              <a:t>distinguish</a:t>
            </a:r>
            <a:r>
              <a:rPr lang="fr-FR" sz="2000" dirty="0"/>
              <a:t> </a:t>
            </a:r>
            <a:r>
              <a:rPr lang="fr-FR" sz="2000" dirty="0" err="1"/>
              <a:t>their</a:t>
            </a:r>
            <a:r>
              <a:rPr lang="fr-FR" sz="2000" dirty="0"/>
              <a:t> </a:t>
            </a:r>
            <a:r>
              <a:rPr lang="fr-FR" sz="2000" dirty="0" err="1"/>
              <a:t>product</a:t>
            </a:r>
            <a:r>
              <a:rPr lang="fr-FR" sz="2000" dirty="0"/>
              <a:t> </a:t>
            </a:r>
            <a:r>
              <a:rPr lang="fr-FR" sz="2000" dirty="0" err="1"/>
              <a:t>offerings</a:t>
            </a:r>
            <a:r>
              <a:rPr lang="fr-FR" sz="2000" dirty="0"/>
              <a:t> </a:t>
            </a:r>
            <a:r>
              <a:rPr lang="fr-FR" sz="2000" dirty="0" err="1"/>
              <a:t>from</a:t>
            </a:r>
            <a:r>
              <a:rPr lang="fr-FR" sz="2000" dirty="0"/>
              <a:t> the </a:t>
            </a:r>
            <a:r>
              <a:rPr lang="fr-FR" sz="2000" dirty="0" err="1"/>
              <a:t>competition</a:t>
            </a:r>
            <a:r>
              <a:rPr lang="fr-FR" sz="2000" dirty="0"/>
              <a:t> by the </a:t>
            </a:r>
            <a:r>
              <a:rPr lang="fr-FR" sz="2000" dirty="0" err="1"/>
              <a:t>sum</a:t>
            </a:r>
            <a:r>
              <a:rPr lang="fr-FR" sz="2000" dirty="0"/>
              <a:t> of the </a:t>
            </a:r>
            <a:r>
              <a:rPr lang="fr-FR" sz="2000" dirty="0" err="1"/>
              <a:t>chracteristics</a:t>
            </a:r>
            <a:r>
              <a:rPr lang="fr-FR" sz="2000" dirty="0"/>
              <a:t> of the </a:t>
            </a:r>
            <a:r>
              <a:rPr lang="fr-FR" sz="2000" dirty="0" err="1"/>
              <a:t>product</a:t>
            </a:r>
            <a:r>
              <a:rPr lang="fr-FR" sz="2000" dirty="0"/>
              <a:t> or service as </a:t>
            </a:r>
            <a:r>
              <a:rPr lang="fr-FR" sz="2000" dirty="0" err="1"/>
              <a:t>perceived</a:t>
            </a:r>
            <a:r>
              <a:rPr lang="fr-FR" sz="2000" dirty="0"/>
              <a:t> by the </a:t>
            </a:r>
            <a:r>
              <a:rPr lang="fr-FR" sz="2000" dirty="0" err="1"/>
              <a:t>customer</a:t>
            </a:r>
            <a:endParaRPr lang="en-VN" sz="2000" dirty="0"/>
          </a:p>
          <a:p>
            <a:pPr marL="848700" lvl="1" indent="-342900"/>
            <a:r>
              <a:rPr lang="fr-FR" sz="2000" dirty="0" err="1"/>
              <a:t>Add</a:t>
            </a:r>
            <a:r>
              <a:rPr lang="fr-FR" sz="2000" dirty="0"/>
              <a:t> value </a:t>
            </a:r>
            <a:r>
              <a:rPr lang="fr-FR" sz="2000" dirty="0" err="1"/>
              <a:t>across</a:t>
            </a:r>
            <a:r>
              <a:rPr lang="fr-FR" sz="2000" dirty="0"/>
              <a:t> the </a:t>
            </a:r>
            <a:r>
              <a:rPr lang="fr-FR" sz="2000" dirty="0" err="1"/>
              <a:t>supply</a:t>
            </a:r>
            <a:r>
              <a:rPr lang="fr-FR" sz="2000" dirty="0"/>
              <a:t> </a:t>
            </a:r>
            <a:r>
              <a:rPr lang="fr-FR" sz="2000" dirty="0" err="1"/>
              <a:t>chain</a:t>
            </a:r>
            <a:endParaRPr lang="fr-FR" sz="2000" dirty="0"/>
          </a:p>
          <a:p>
            <a:pPr marL="848700" lvl="1" indent="-342900"/>
            <a:r>
              <a:rPr lang="fr-FR" sz="2000" dirty="0" err="1"/>
              <a:t>Barrier</a:t>
            </a:r>
            <a:r>
              <a:rPr lang="fr-FR" sz="2000" dirty="0"/>
              <a:t> to </a:t>
            </a:r>
            <a:r>
              <a:rPr lang="fr-FR" sz="2000" dirty="0" err="1"/>
              <a:t>competition</a:t>
            </a:r>
            <a:r>
              <a:rPr lang="fr-FR" sz="2000" dirty="0"/>
              <a:t>, </a:t>
            </a:r>
            <a:r>
              <a:rPr lang="fr-FR" sz="2000" dirty="0" err="1"/>
              <a:t>increase</a:t>
            </a:r>
            <a:r>
              <a:rPr lang="fr-FR" sz="2000" dirty="0"/>
              <a:t> trust, and </a:t>
            </a:r>
            <a:r>
              <a:rPr lang="fr-FR" sz="2000" dirty="0" err="1"/>
              <a:t>generate</a:t>
            </a:r>
            <a:r>
              <a:rPr lang="fr-FR" sz="2000" dirty="0"/>
              <a:t> profit</a:t>
            </a:r>
            <a:endParaRPr lang="en-VN" sz="2000" dirty="0"/>
          </a:p>
        </p:txBody>
      </p:sp>
    </p:spTree>
    <p:extLst>
      <p:ext uri="{BB962C8B-B14F-4D97-AF65-F5344CB8AC3E}">
        <p14:creationId xmlns:p14="http://schemas.microsoft.com/office/powerpoint/2010/main" val="1176790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a:normAutofit/>
          </a:bodyPr>
          <a:lstStyle/>
          <a:p>
            <a:pPr marL="342900" indent="-342900"/>
            <a:r>
              <a:rPr lang="fr-FR" sz="2400" dirty="0"/>
              <a:t>Digital </a:t>
            </a:r>
            <a:r>
              <a:rPr lang="fr-FR" sz="2400" dirty="0" err="1"/>
              <a:t>branding</a:t>
            </a:r>
            <a:endParaRPr lang="en-VN" sz="2400"/>
          </a:p>
          <a:p>
            <a:pPr marL="848700" lvl="1" indent="-342900"/>
            <a:r>
              <a:rPr lang="en-US" sz="2000" dirty="0"/>
              <a:t>Physical (traditional) product</a:t>
            </a:r>
            <a:r>
              <a:rPr lang="fr-FR" sz="2000" dirty="0"/>
              <a:t> = </a:t>
            </a:r>
            <a:r>
              <a:rPr lang="fr-FR" sz="2000" dirty="0" err="1"/>
              <a:t>core</a:t>
            </a:r>
            <a:r>
              <a:rPr lang="fr-FR" sz="2000" dirty="0"/>
              <a:t> </a:t>
            </a:r>
            <a:r>
              <a:rPr lang="fr-FR" sz="2000" dirty="0" err="1"/>
              <a:t>product</a:t>
            </a:r>
            <a:r>
              <a:rPr lang="fr-FR" sz="2000" dirty="0"/>
              <a:t> + brand </a:t>
            </a:r>
            <a:r>
              <a:rPr lang="fr-FR" sz="2000" dirty="0" err="1"/>
              <a:t>name</a:t>
            </a:r>
            <a:r>
              <a:rPr lang="fr-FR" sz="2000" dirty="0"/>
              <a:t> + service</a:t>
            </a:r>
            <a:endParaRPr lang="en-VN" sz="2000"/>
          </a:p>
          <a:p>
            <a:pPr marL="848700" lvl="1" indent="-342900"/>
            <a:r>
              <a:rPr lang="en-US" sz="2000" dirty="0"/>
              <a:t>Online environment:</a:t>
            </a:r>
          </a:p>
          <a:p>
            <a:pPr marL="1305900" lvl="2" indent="-342900"/>
            <a:r>
              <a:rPr lang="en-US" sz="1800" dirty="0"/>
              <a:t>Not only manufacturers</a:t>
            </a:r>
            <a:r>
              <a:rPr lang="fr-FR" sz="1800" dirty="0"/>
              <a:t> and </a:t>
            </a:r>
            <a:r>
              <a:rPr lang="fr-FR" sz="1800" dirty="0" err="1"/>
              <a:t>products</a:t>
            </a:r>
            <a:endParaRPr lang="fr-FR" sz="1800" dirty="0"/>
          </a:p>
          <a:p>
            <a:pPr marL="1305900" lvl="2" indent="-342900"/>
            <a:r>
              <a:rPr lang="fr-FR" sz="1800" b="1" dirty="0"/>
              <a:t>ALL Businesses are </a:t>
            </a:r>
            <a:r>
              <a:rPr lang="fr-FR" sz="1800" b="1" dirty="0" err="1"/>
              <a:t>perceived</a:t>
            </a:r>
            <a:r>
              <a:rPr lang="fr-FR" sz="1800" b="1" dirty="0"/>
              <a:t> as brands</a:t>
            </a:r>
            <a:endParaRPr lang="en-US" sz="1800" b="1" dirty="0"/>
          </a:p>
        </p:txBody>
      </p:sp>
    </p:spTree>
    <p:extLst>
      <p:ext uri="{BB962C8B-B14F-4D97-AF65-F5344CB8AC3E}">
        <p14:creationId xmlns:p14="http://schemas.microsoft.com/office/powerpoint/2010/main" val="2875880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3A121-08D1-ACE4-D0F2-4DF071756B0F}"/>
              </a:ext>
            </a:extLst>
          </p:cNvPr>
          <p:cNvSpPr>
            <a:spLocks noGrp="1"/>
          </p:cNvSpPr>
          <p:nvPr>
            <p:ph type="title"/>
          </p:nvPr>
        </p:nvSpPr>
        <p:spPr/>
        <p:txBody>
          <a:bodyPr/>
          <a:lstStyle/>
          <a:p>
            <a:r>
              <a:rPr lang="en-VN"/>
              <a:t>Product</a:t>
            </a:r>
            <a:endParaRPr lang="en-VN" dirty="0"/>
          </a:p>
        </p:txBody>
      </p:sp>
      <p:sp>
        <p:nvSpPr>
          <p:cNvPr id="3" name="Content Placeholder 2">
            <a:extLst>
              <a:ext uri="{FF2B5EF4-FFF2-40B4-BE49-F238E27FC236}">
                <a16:creationId xmlns:a16="http://schemas.microsoft.com/office/drawing/2014/main" id="{CE502060-41C7-558E-88B9-CA8E53510452}"/>
              </a:ext>
            </a:extLst>
          </p:cNvPr>
          <p:cNvSpPr>
            <a:spLocks noGrp="1"/>
          </p:cNvSpPr>
          <p:nvPr>
            <p:ph idx="1"/>
          </p:nvPr>
        </p:nvSpPr>
        <p:spPr/>
        <p:txBody>
          <a:bodyPr>
            <a:normAutofit/>
          </a:bodyPr>
          <a:lstStyle/>
          <a:p>
            <a:pPr marL="342900" indent="-342900">
              <a:lnSpc>
                <a:spcPct val="130000"/>
              </a:lnSpc>
            </a:pPr>
            <a:r>
              <a:rPr lang="en-VN" sz="2400"/>
              <a:t>Brand equity</a:t>
            </a:r>
            <a:r>
              <a:rPr lang="fr-FR" sz="2400" dirty="0"/>
              <a:t> (</a:t>
            </a:r>
            <a:r>
              <a:rPr lang="en-VN" sz="2400"/>
              <a:t>Tài sản thương hiệu</a:t>
            </a:r>
            <a:r>
              <a:rPr lang="fr-FR" sz="2400" dirty="0"/>
              <a:t>)</a:t>
            </a:r>
            <a:r>
              <a:rPr lang="en-VN" sz="2400"/>
              <a:t> </a:t>
            </a:r>
            <a:endParaRPr lang="en-VN" sz="2400" dirty="0"/>
          </a:p>
          <a:p>
            <a:pPr marL="848700" lvl="1" indent="-342900">
              <a:lnSpc>
                <a:spcPct val="140000"/>
              </a:lnSpc>
            </a:pPr>
            <a:r>
              <a:rPr lang="vi-VN" sz="2000" dirty="0"/>
              <a:t>Brand domain: tên miền đại diện của thương hiệu trên Internet</a:t>
            </a:r>
          </a:p>
          <a:p>
            <a:pPr marL="848700" lvl="1" indent="-342900">
              <a:lnSpc>
                <a:spcPct val="140000"/>
              </a:lnSpc>
            </a:pPr>
            <a:r>
              <a:rPr lang="vi-VN" sz="2000" dirty="0"/>
              <a:t>Brand heritage: di sản thương hiệu</a:t>
            </a:r>
          </a:p>
          <a:p>
            <a:pPr marL="848700" lvl="1" indent="-342900">
              <a:lnSpc>
                <a:spcPct val="140000"/>
              </a:lnSpc>
            </a:pPr>
            <a:r>
              <a:rPr lang="vi-VN" sz="2000" dirty="0"/>
              <a:t>Brand values: giá trị của thương thiệu</a:t>
            </a:r>
          </a:p>
          <a:p>
            <a:pPr marL="848700" lvl="1" indent="-342900">
              <a:lnSpc>
                <a:spcPct val="140000"/>
              </a:lnSpc>
            </a:pPr>
            <a:r>
              <a:rPr lang="vi-VN" sz="2000" dirty="0"/>
              <a:t>Brand assets: tài sản nhận diện thương hiệu </a:t>
            </a:r>
          </a:p>
          <a:p>
            <a:pPr marL="848700" lvl="1" indent="-342900">
              <a:lnSpc>
                <a:spcPct val="140000"/>
              </a:lnSpc>
            </a:pPr>
            <a:r>
              <a:rPr lang="vi-VN" sz="2000" dirty="0"/>
              <a:t>Brand personality: cá tính của thương hiệu </a:t>
            </a:r>
          </a:p>
          <a:p>
            <a:pPr marL="848700" lvl="1" indent="-342900">
              <a:lnSpc>
                <a:spcPct val="140000"/>
              </a:lnSpc>
            </a:pPr>
            <a:r>
              <a:rPr lang="vi-VN" sz="2000" dirty="0"/>
              <a:t>Brand reflection: các yếu tố phản ánh thương hiệu, bao gồm KHMT </a:t>
            </a:r>
          </a:p>
        </p:txBody>
      </p:sp>
    </p:spTree>
    <p:extLst>
      <p:ext uri="{BB962C8B-B14F-4D97-AF65-F5344CB8AC3E}">
        <p14:creationId xmlns:p14="http://schemas.microsoft.com/office/powerpoint/2010/main" val="390764449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hong trang">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ong trang" id="{B45B3826-0823-477F-BCD4-D480FF481701}" vid="{E9F206B1-84BD-47BD-AD30-CD2152064071}"/>
    </a:ext>
  </a:extLst>
</a:theme>
</file>

<file path=ppt/theme/theme4.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732E1078-86E6-4285-B1C7-8820F636B6D3}" vid="{8285B6EB-E9AA-4D2F-9E92-C890C123AC36}"/>
    </a:ext>
  </a:extLst>
</a:theme>
</file>

<file path=ppt/theme/theme6.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1_phong trang">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ong trang" id="{B45B3826-0823-477F-BCD4-D480FF481701}" vid="{E9F206B1-84BD-47BD-AD30-CD2152064071}"/>
    </a:ext>
  </a:extLst>
</a:theme>
</file>

<file path=ppt/theme/theme8.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540929A909BFB49842988E9DBC44210" ma:contentTypeVersion="8" ma:contentTypeDescription="Create a new document." ma:contentTypeScope="" ma:versionID="8d187a6e11ef686f540007c95fd02615">
  <xsd:schema xmlns:xsd="http://www.w3.org/2001/XMLSchema" xmlns:xs="http://www.w3.org/2001/XMLSchema" xmlns:p="http://schemas.microsoft.com/office/2006/metadata/properties" xmlns:ns2="5c4ff63a-2087-458c-8754-9c827ff57039" targetNamespace="http://schemas.microsoft.com/office/2006/metadata/properties" ma:root="true" ma:fieldsID="20dc062ad4f35c89a896c19db6c2bf8c" ns2:_="">
    <xsd:import namespace="5c4ff63a-2087-458c-8754-9c827ff5703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4ff63a-2087-458c-8754-9c827ff5703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851CB81-6B20-46FF-9942-4F4E32408BE9}">
  <ds:schemaRefs>
    <ds:schemaRef ds:uri="http://schemas.microsoft.com/sharepoint/v3/contenttype/forms"/>
  </ds:schemaRefs>
</ds:datastoreItem>
</file>

<file path=customXml/itemProps2.xml><?xml version="1.0" encoding="utf-8"?>
<ds:datastoreItem xmlns:ds="http://schemas.openxmlformats.org/officeDocument/2006/customXml" ds:itemID="{BCE5A312-7F1D-430F-91B7-500D03D9F89A}">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20F45AB6-B753-42FE-8442-437C44166A6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4ff63a-2087-458c-8754-9c827ff570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01. DM 2024. Chương 1</Template>
  <TotalTime>1786</TotalTime>
  <Words>1884</Words>
  <Application>Microsoft Office PowerPoint</Application>
  <PresentationFormat>Grand écran</PresentationFormat>
  <Paragraphs>287</Paragraphs>
  <Slides>41</Slides>
  <Notes>15</Notes>
  <HiddenSlides>0</HiddenSlides>
  <MMClips>0</MMClips>
  <ScaleCrop>false</ScaleCrop>
  <HeadingPairs>
    <vt:vector size="4" baseType="variant">
      <vt:variant>
        <vt:lpstr>Thème</vt:lpstr>
      </vt:variant>
      <vt:variant>
        <vt:i4>8</vt:i4>
      </vt:variant>
      <vt:variant>
        <vt:lpstr>Titres des diapositives</vt:lpstr>
      </vt:variant>
      <vt:variant>
        <vt:i4>41</vt:i4>
      </vt:variant>
    </vt:vector>
  </HeadingPairs>
  <TitlesOfParts>
    <vt:vector size="49" baseType="lpstr">
      <vt:lpstr>Custom Design</vt:lpstr>
      <vt:lpstr>2_Custom Design</vt:lpstr>
      <vt:lpstr>phong trang</vt:lpstr>
      <vt:lpstr>1_Custom Design</vt:lpstr>
      <vt:lpstr>Theme1</vt:lpstr>
      <vt:lpstr>3_Custom Design</vt:lpstr>
      <vt:lpstr>1_phong trang</vt:lpstr>
      <vt:lpstr>4_Custom Design</vt:lpstr>
      <vt:lpstr>Chương 5:  Digital MARKETING MIX </vt:lpstr>
      <vt:lpstr>Objectives</vt:lpstr>
      <vt:lpstr>Chapter content</vt:lpstr>
      <vt:lpstr>Marketing Mix</vt:lpstr>
      <vt:lpstr>A new era</vt:lpstr>
      <vt:lpstr>Digital opportunities</vt:lpstr>
      <vt:lpstr>Product</vt:lpstr>
      <vt:lpstr>Product</vt:lpstr>
      <vt:lpstr>Product</vt:lpstr>
      <vt:lpstr>Présentation PowerPoint</vt:lpstr>
      <vt:lpstr>Présentation PowerPoint</vt:lpstr>
      <vt:lpstr>Product</vt:lpstr>
      <vt:lpstr>Product</vt:lpstr>
      <vt:lpstr>Product</vt:lpstr>
      <vt:lpstr>Product</vt:lpstr>
      <vt:lpstr>Product</vt:lpstr>
      <vt:lpstr>Product</vt:lpstr>
      <vt:lpstr>Product</vt:lpstr>
      <vt:lpstr>Product</vt:lpstr>
      <vt:lpstr>Product</vt:lpstr>
      <vt:lpstr>Product</vt:lpstr>
      <vt:lpstr>Product</vt:lpstr>
      <vt:lpstr>Product</vt:lpstr>
      <vt:lpstr>Product</vt:lpstr>
      <vt:lpstr>Price</vt:lpstr>
      <vt:lpstr>Price</vt:lpstr>
      <vt:lpstr>Price</vt:lpstr>
      <vt:lpstr>Price</vt:lpstr>
      <vt:lpstr>Price</vt:lpstr>
      <vt:lpstr>Place</vt:lpstr>
      <vt:lpstr>Place</vt:lpstr>
      <vt:lpstr>Place</vt:lpstr>
      <vt:lpstr>Place</vt:lpstr>
      <vt:lpstr>Place</vt:lpstr>
      <vt:lpstr>Promotion</vt:lpstr>
      <vt:lpstr>People, process, and physical evidence</vt:lpstr>
      <vt:lpstr>People, process, and physical evidence</vt:lpstr>
      <vt:lpstr>People, process, and physical evidence</vt:lpstr>
      <vt:lpstr>People, process, and physical evidence</vt:lpstr>
      <vt:lpstr>Summary</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5: marketing mix trên môi trường số</dc:title>
  <dc:creator>Hoang Linh Nguyen</dc:creator>
  <cp:lastModifiedBy>Nguyen Hoang Linh</cp:lastModifiedBy>
  <cp:revision>243</cp:revision>
  <dcterms:created xsi:type="dcterms:W3CDTF">2023-12-06T17:55:23Z</dcterms:created>
  <dcterms:modified xsi:type="dcterms:W3CDTF">2024-12-24T09:01:54Z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0x0101007540929A909BFB49842988E9DBC44210</vt:lpwstr>
  </property>
</Properties>
</file>

<file path=docProps/thumbnail.jpeg>
</file>